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8" r:id="rId17"/>
  </p:sldIdLst>
  <p:sldSz cx="18288000" cy="10287000"/>
  <p:notesSz cx="6858000" cy="9144000"/>
  <p:embeddedFontLst>
    <p:embeddedFont>
      <p:font typeface="Arimo" panose="020B0604020202020204" charset="0"/>
      <p:regular r:id="rId19"/>
      <p:bold r:id="rId20"/>
      <p:italic r:id="rId21"/>
      <p:boldItalic r:id="rId22"/>
    </p:embeddedFont>
    <p:embeddedFont>
      <p:font typeface="Inter" panose="020B0604020202020204" charset="0"/>
      <p:regular r:id="rId23"/>
      <p:bold r:id="rId24"/>
    </p:embeddedFont>
    <p:embeddedFont>
      <p:font typeface="Montserrat Classic Bold" panose="020B0604020202020204" charset="0"/>
      <p:regular r:id="rId25"/>
      <p:bold r:id="rId26"/>
    </p:embeddedFont>
    <p:embeddedFont>
      <p:font typeface="Muli Bold" panose="020B0604020202020204" charset="0"/>
      <p:regular r:id="rId27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Public San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5" autoAdjust="0"/>
  </p:normalViewPr>
  <p:slideViewPr>
    <p:cSldViewPr>
      <p:cViewPr varScale="1">
        <p:scale>
          <a:sx n="70" d="100"/>
          <a:sy n="70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Uy" userId="87f3d121ddb23764" providerId="LiveId" clId="{4801A3F4-C299-4865-BA8A-5F726DB08C6B}"/>
    <pc:docChg chg="modSld">
      <pc:chgData name="Nguyen Quoc Uy" userId="87f3d121ddb23764" providerId="LiveId" clId="{4801A3F4-C299-4865-BA8A-5F726DB08C6B}" dt="2024-03-02T09:44:48.450" v="6" actId="1076"/>
      <pc:docMkLst>
        <pc:docMk/>
      </pc:docMkLst>
      <pc:sldChg chg="modSp mod">
        <pc:chgData name="Nguyen Quoc Uy" userId="87f3d121ddb23764" providerId="LiveId" clId="{4801A3F4-C299-4865-BA8A-5F726DB08C6B}" dt="2024-03-02T09:44:48.450" v="6" actId="1076"/>
        <pc:sldMkLst>
          <pc:docMk/>
          <pc:sldMk cId="0" sldId="260"/>
        </pc:sldMkLst>
        <pc:picChg chg="mod">
          <ac:chgData name="Nguyen Quoc Uy" userId="87f3d121ddb23764" providerId="LiveId" clId="{4801A3F4-C299-4865-BA8A-5F726DB08C6B}" dt="2024-03-02T09:44:48.450" v="6" actId="1076"/>
          <ac:picMkLst>
            <pc:docMk/>
            <pc:sldMk cId="0" sldId="260"/>
            <ac:picMk id="31" creationId="{6EC8D8AA-9833-ED97-C335-B551A7B38B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jp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6" t="7620" r="3550" b="1128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0788" y="1823865"/>
            <a:ext cx="7725697" cy="6639271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30853" y="-8641639"/>
            <a:ext cx="11498144" cy="9881217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82231" y="7344047"/>
            <a:ext cx="7611538" cy="6541166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33603" y="1823865"/>
            <a:ext cx="7725697" cy="6639271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46462" y="1657538"/>
            <a:ext cx="12057024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50"/>
              </a:lnSpc>
            </a:pPr>
            <a:r>
              <a:rPr lang="en-US" sz="8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 VIETNAM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27702" y="4686861"/>
            <a:ext cx="7563627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</a:pPr>
            <a:r>
              <a:rPr lang="en-US" sz="3200" spc="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 VIETNAM JOINT STOCK COMPANY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54450" y="9562399"/>
            <a:ext cx="7450950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spc="-91">
                <a:solidFill>
                  <a:srgbClr val="6E8AA6"/>
                </a:solidFill>
                <a:latin typeface="Open Sans" panose="020B0306030504020204"/>
              </a:rPr>
              <a:t>Copyright © 2023 of http://tinasoft.vn/. All rights reserved</a:t>
            </a:r>
          </a:p>
        </p:txBody>
      </p:sp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7B7915-77D0-9CBA-A690-0997090E3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41" y="2365568"/>
            <a:ext cx="6526779" cy="5482424"/>
          </a:xfrm>
          <a:prstGeom prst="hexagon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9374" y="4674322"/>
            <a:ext cx="210734" cy="210734"/>
            <a:chOff x="0" y="0"/>
            <a:chExt cx="280979" cy="2809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676146" y="4770799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398916" y="4698135"/>
            <a:ext cx="210734" cy="210734"/>
            <a:chOff x="0" y="0"/>
            <a:chExt cx="280979" cy="280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0114642" y="-95974"/>
            <a:ext cx="6029111" cy="5221210"/>
            <a:chOff x="0" y="0"/>
            <a:chExt cx="8038815" cy="69616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38846" cy="6961632"/>
            </a:xfrm>
            <a:custGeom>
              <a:avLst/>
              <a:gdLst/>
              <a:ahLst/>
              <a:cxnLst/>
              <a:rect l="l" t="t" r="r" b="b"/>
              <a:pathLst>
                <a:path w="8038846" h="6961632">
                  <a:moveTo>
                    <a:pt x="0" y="6961632"/>
                  </a:moveTo>
                  <a:lnTo>
                    <a:pt x="4019423" y="0"/>
                  </a:lnTo>
                  <a:lnTo>
                    <a:pt x="8038846" y="6961632"/>
                  </a:lnTo>
                  <a:lnTo>
                    <a:pt x="0" y="6961632"/>
                  </a:lnTo>
                  <a:close/>
                </a:path>
              </a:pathLst>
            </a:custGeom>
            <a:solidFill>
              <a:srgbClr val="56FF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01257" y="-1061099"/>
            <a:ext cx="7143574" cy="6186335"/>
            <a:chOff x="0" y="0"/>
            <a:chExt cx="9524765" cy="8248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24746" cy="8248396"/>
            </a:xfrm>
            <a:custGeom>
              <a:avLst/>
              <a:gdLst/>
              <a:ahLst/>
              <a:cxnLst/>
              <a:rect l="l" t="t" r="r" b="b"/>
              <a:pathLst>
                <a:path w="9524746" h="8248396">
                  <a:moveTo>
                    <a:pt x="4762373" y="0"/>
                  </a:moveTo>
                  <a:lnTo>
                    <a:pt x="0" y="0"/>
                  </a:lnTo>
                  <a:lnTo>
                    <a:pt x="2381250" y="4124198"/>
                  </a:lnTo>
                  <a:lnTo>
                    <a:pt x="4762500" y="8248396"/>
                  </a:lnTo>
                  <a:lnTo>
                    <a:pt x="7143750" y="4124198"/>
                  </a:lnTo>
                  <a:lnTo>
                    <a:pt x="9524746" y="0"/>
                  </a:lnTo>
                  <a:close/>
                </a:path>
              </a:pathLst>
            </a:custGeom>
            <a:blipFill>
              <a:blip r:embed="rId3"/>
              <a:stretch>
                <a:fillRect t="-7736" b="-7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129197" y="2749065"/>
            <a:ext cx="2743847" cy="2376172"/>
            <a:chOff x="0" y="0"/>
            <a:chExt cx="3658463" cy="31682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58489" cy="3168269"/>
            </a:xfrm>
            <a:custGeom>
              <a:avLst/>
              <a:gdLst/>
              <a:ahLst/>
              <a:cxnLst/>
              <a:rect l="l" t="t" r="r" b="b"/>
              <a:pathLst>
                <a:path w="3658489" h="3168269">
                  <a:moveTo>
                    <a:pt x="0" y="3168269"/>
                  </a:moveTo>
                  <a:lnTo>
                    <a:pt x="1829181" y="0"/>
                  </a:lnTo>
                  <a:lnTo>
                    <a:pt x="3658489" y="3168269"/>
                  </a:lnTo>
                  <a:lnTo>
                    <a:pt x="0" y="3168269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5585778" y="4779689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9294754" y="4698135"/>
            <a:ext cx="210734" cy="210734"/>
            <a:chOff x="0" y="0"/>
            <a:chExt cx="280979" cy="28097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AutoShape 18"/>
          <p:cNvSpPr/>
          <p:nvPr/>
        </p:nvSpPr>
        <p:spPr>
          <a:xfrm>
            <a:off x="9481616" y="4779689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89374" y="676444"/>
            <a:ext cx="9884100" cy="109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70"/>
              </a:lnSpc>
            </a:pP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20" name="AutoShape 20"/>
          <p:cNvSpPr/>
          <p:nvPr/>
        </p:nvSpPr>
        <p:spPr>
          <a:xfrm rot="16200000">
            <a:off x="-3107055" y="5123815"/>
            <a:ext cx="8248650" cy="635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rot="16833">
            <a:off x="8300997" y="598543"/>
            <a:ext cx="389033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489374" y="7769448"/>
            <a:ext cx="210734" cy="210734"/>
            <a:chOff x="0" y="0"/>
            <a:chExt cx="280979" cy="2809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AutoShape 28"/>
          <p:cNvSpPr/>
          <p:nvPr/>
        </p:nvSpPr>
        <p:spPr>
          <a:xfrm>
            <a:off x="1676146" y="7855765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5398916" y="7769448"/>
            <a:ext cx="210734" cy="210734"/>
            <a:chOff x="0" y="0"/>
            <a:chExt cx="280979" cy="2809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AutoShape 31"/>
          <p:cNvSpPr/>
          <p:nvPr/>
        </p:nvSpPr>
        <p:spPr>
          <a:xfrm>
            <a:off x="5585778" y="7855765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9294754" y="7769448"/>
            <a:ext cx="210734" cy="210734"/>
            <a:chOff x="0" y="0"/>
            <a:chExt cx="280979" cy="28097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AutoShape 34"/>
          <p:cNvSpPr/>
          <p:nvPr/>
        </p:nvSpPr>
        <p:spPr>
          <a:xfrm>
            <a:off x="9481550" y="7855765"/>
            <a:ext cx="3783848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3204296" y="7769448"/>
            <a:ext cx="210734" cy="210734"/>
            <a:chOff x="0" y="0"/>
            <a:chExt cx="280979" cy="2809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80924" cy="280924"/>
            </a:xfrm>
            <a:custGeom>
              <a:avLst/>
              <a:gdLst/>
              <a:ahLst/>
              <a:cxnLst/>
              <a:rect l="l" t="t" r="r" b="b"/>
              <a:pathLst>
                <a:path w="280924" h="280924">
                  <a:moveTo>
                    <a:pt x="140335" y="280924"/>
                  </a:moveTo>
                  <a:cubicBezTo>
                    <a:pt x="63119" y="280924"/>
                    <a:pt x="0" y="217932"/>
                    <a:pt x="0" y="140335"/>
                  </a:cubicBezTo>
                  <a:cubicBezTo>
                    <a:pt x="0" y="63119"/>
                    <a:pt x="63119" y="0"/>
                    <a:pt x="140335" y="0"/>
                  </a:cubicBezTo>
                  <a:cubicBezTo>
                    <a:pt x="217805" y="0"/>
                    <a:pt x="280670" y="63119"/>
                    <a:pt x="280670" y="140335"/>
                  </a:cubicBezTo>
                  <a:cubicBezTo>
                    <a:pt x="280924" y="217805"/>
                    <a:pt x="217805" y="280924"/>
                    <a:pt x="140335" y="280924"/>
                  </a:cubicBezTo>
                  <a:close/>
                  <a:moveTo>
                    <a:pt x="140335" y="77216"/>
                  </a:moveTo>
                  <a:cubicBezTo>
                    <a:pt x="105664" y="77216"/>
                    <a:pt x="77216" y="105664"/>
                    <a:pt x="77216" y="140335"/>
                  </a:cubicBezTo>
                  <a:cubicBezTo>
                    <a:pt x="77216" y="175006"/>
                    <a:pt x="105664" y="203454"/>
                    <a:pt x="140335" y="203454"/>
                  </a:cubicBezTo>
                  <a:cubicBezTo>
                    <a:pt x="175006" y="203454"/>
                    <a:pt x="203454" y="175006"/>
                    <a:pt x="203454" y="140335"/>
                  </a:cubicBezTo>
                  <a:cubicBezTo>
                    <a:pt x="203454" y="105664"/>
                    <a:pt x="175260" y="77216"/>
                    <a:pt x="140335" y="7721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AutoShape 37"/>
          <p:cNvSpPr/>
          <p:nvPr/>
        </p:nvSpPr>
        <p:spPr>
          <a:xfrm rot="65020">
            <a:off x="13388901" y="7855765"/>
            <a:ext cx="2518161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4"/>
          <a:srcRect b="39"/>
          <a:stretch>
            <a:fillRect/>
          </a:stretch>
        </p:blipFill>
        <p:spPr>
          <a:xfrm>
            <a:off x="1689450" y="3508113"/>
            <a:ext cx="1004099" cy="101939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5"/>
          <a:srcRect r="45"/>
          <a:stretch>
            <a:fillRect/>
          </a:stretch>
        </p:blipFill>
        <p:spPr>
          <a:xfrm>
            <a:off x="5609650" y="3419645"/>
            <a:ext cx="1177818" cy="1173535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/>
          <a:srcRect r="109"/>
          <a:stretch>
            <a:fillRect/>
          </a:stretch>
        </p:blipFill>
        <p:spPr>
          <a:xfrm>
            <a:off x="9518374" y="3359506"/>
            <a:ext cx="1241931" cy="115654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7"/>
          <a:srcRect r="14"/>
          <a:stretch>
            <a:fillRect/>
          </a:stretch>
        </p:blipFill>
        <p:spPr>
          <a:xfrm>
            <a:off x="1684158" y="6403761"/>
            <a:ext cx="1101702" cy="123408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4283" y="6332244"/>
            <a:ext cx="1180029" cy="1180029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9"/>
          <a:srcRect b="97"/>
          <a:stretch>
            <a:fillRect/>
          </a:stretch>
        </p:blipFill>
        <p:spPr>
          <a:xfrm>
            <a:off x="9400121" y="6281288"/>
            <a:ext cx="1282276" cy="1230985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rcRect r="77"/>
          <a:stretch>
            <a:fillRect/>
          </a:stretch>
        </p:blipFill>
        <p:spPr>
          <a:xfrm>
            <a:off x="13415030" y="6281288"/>
            <a:ext cx="1040589" cy="1180049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2035058" y="5169726"/>
            <a:ext cx="3676500" cy="40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30303" y="4794568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1.</a:t>
            </a:r>
          </a:p>
        </p:txBody>
      </p:sp>
      <p:sp>
        <p:nvSpPr>
          <p:cNvPr id="47" name="TextBox 47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48" name="TextBox 48"/>
          <p:cNvSpPr txBox="1"/>
          <p:nvPr/>
        </p:nvSpPr>
        <p:spPr>
          <a:xfrm rot="-5392728">
            <a:off x="-271209" y="4987078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10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001842" y="5169726"/>
            <a:ext cx="36765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Analysis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398916" y="4794568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2.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868922" y="5141515"/>
            <a:ext cx="36765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signing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65996" y="4766357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3.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035058" y="8323081"/>
            <a:ext cx="31068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&amp; Analysis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489374" y="7951606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4.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850286" y="8323081"/>
            <a:ext cx="3106800" cy="88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Design, Code, Deploy &amp; testing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304602" y="7951606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5.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840438" y="8271375"/>
            <a:ext cx="31068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294754" y="7899900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6.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749980" y="8271375"/>
            <a:ext cx="33798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&amp; Support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3204296" y="7899900"/>
            <a:ext cx="504755" cy="9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4200">
                <a:solidFill>
                  <a:srgbClr val="FFFFFF"/>
                </a:solidFill>
                <a:latin typeface="Inter" panose="020B0502030000000004"/>
              </a:rPr>
              <a:t>7.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470505" y="2593768"/>
            <a:ext cx="9045086" cy="2280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65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we built a lot of applications and website that our clients can run their solutions in their own market.</a:t>
            </a:r>
          </a:p>
          <a:p>
            <a:pPr algn="just">
              <a:lnSpc>
                <a:spcPts val="2485"/>
              </a:lnSpc>
            </a:pP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3865"/>
              </a:lnSpc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development services help create all types of web-based software and ensure great experience for web users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8750" y="1178000"/>
            <a:ext cx="71133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en-US" sz="6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AutoShape 15"/>
          <p:cNvSpPr/>
          <p:nvPr/>
        </p:nvSpPr>
        <p:spPr>
          <a:xfrm rot="16200000">
            <a:off x="-3081351" y="5124450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17" name="TextBox 17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11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744200" y="23812"/>
            <a:ext cx="11486494" cy="10287000"/>
            <a:chOff x="0" y="0"/>
            <a:chExt cx="15315325" cy="132623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315312" cy="13262356"/>
            </a:xfrm>
            <a:custGeom>
              <a:avLst/>
              <a:gdLst/>
              <a:ahLst/>
              <a:cxnLst/>
              <a:rect l="l" t="t" r="r" b="b"/>
              <a:pathLst>
                <a:path w="15315312" h="13262356">
                  <a:moveTo>
                    <a:pt x="11486515" y="0"/>
                  </a:moveTo>
                  <a:lnTo>
                    <a:pt x="3828796" y="0"/>
                  </a:lnTo>
                  <a:lnTo>
                    <a:pt x="0" y="6631178"/>
                  </a:lnTo>
                  <a:lnTo>
                    <a:pt x="3828796" y="13262356"/>
                  </a:lnTo>
                  <a:lnTo>
                    <a:pt x="11486515" y="13262356"/>
                  </a:lnTo>
                  <a:lnTo>
                    <a:pt x="15315312" y="6631178"/>
                  </a:lnTo>
                  <a:close/>
                </a:path>
              </a:pathLst>
            </a:custGeom>
            <a:blipFill>
              <a:blip r:embed="rId3"/>
              <a:stretch>
                <a:fillRect l="-26973" r="-26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70505" y="7672000"/>
            <a:ext cx="9632550" cy="14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0"/>
              </a:lnSpc>
            </a:pPr>
            <a:r>
              <a:rPr lang="en-US" sz="23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Full-Scale Web Development:</a:t>
            </a:r>
          </a:p>
          <a:p>
            <a:pPr algn="just">
              <a:lnSpc>
                <a:spcPts val="2760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ts val="2760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analysis - Front-end development - Back-end development - Integration - Help desk - Continuous support and evolution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54632" y="2522043"/>
            <a:ext cx="452447" cy="304211"/>
            <a:chOff x="0" y="0"/>
            <a:chExt cx="603263" cy="405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250" cy="405638"/>
            </a:xfrm>
            <a:custGeom>
              <a:avLst/>
              <a:gdLst/>
              <a:ahLst/>
              <a:cxnLst/>
              <a:rect l="l" t="t" r="r" b="b"/>
              <a:pathLst>
                <a:path w="603250" h="405638">
                  <a:moveTo>
                    <a:pt x="0" y="0"/>
                  </a:moveTo>
                  <a:lnTo>
                    <a:pt x="301625" y="405638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1527" y="2546964"/>
            <a:ext cx="310896" cy="2543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51622" y="2324100"/>
            <a:ext cx="6970640" cy="3240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5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provide Mobile-app Full-Cycle from business ideas to deployment: requirement analysis, design, coding, testing, deployment, maintenance and supporting.</a:t>
            </a:r>
          </a:p>
          <a:p>
            <a:pPr algn="l">
              <a:lnSpc>
                <a:spcPts val="3705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Mobile App Development	</a:t>
            </a:r>
          </a:p>
          <a:p>
            <a:pPr marL="453390" lvl="1" indent="-226695" algn="l">
              <a:lnSpc>
                <a:spcPts val="3705"/>
              </a:lnSpc>
              <a:buFont typeface="Arial" panose="020B0604020202020204"/>
              <a:buChar char="•"/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iOS and Android Mobile App</a:t>
            </a:r>
          </a:p>
          <a:p>
            <a:pPr marL="453390" lvl="1" indent="-226695" algn="l">
              <a:lnSpc>
                <a:spcPts val="3705"/>
              </a:lnSpc>
              <a:buFont typeface="Arial" panose="020B0604020202020204"/>
              <a:buChar char="•"/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 Native App Development</a:t>
            </a:r>
          </a:p>
          <a:p>
            <a:pPr marL="453390" lvl="1" indent="-226695" algn="l">
              <a:lnSpc>
                <a:spcPts val="3705"/>
              </a:lnSpc>
              <a:buFont typeface="Arial" panose="020B0604020202020204"/>
              <a:buChar char="•"/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Maintenance and Support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6231" y="911953"/>
            <a:ext cx="8686905" cy="782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APPLICATION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972092" y="4132310"/>
            <a:ext cx="2285553" cy="1979289"/>
            <a:chOff x="0" y="0"/>
            <a:chExt cx="3047404" cy="26390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 rot="16200000">
            <a:off x="-3081351" y="5124450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17" name="TextBox 17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12</a:t>
            </a: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11972092" y="6111599"/>
            <a:ext cx="2285553" cy="1979289"/>
            <a:chOff x="0" y="0"/>
            <a:chExt cx="3047404" cy="26390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695104" y="113261"/>
            <a:ext cx="11188170" cy="10058401"/>
            <a:chOff x="0" y="0"/>
            <a:chExt cx="14360449" cy="124355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60525" cy="12435459"/>
            </a:xfrm>
            <a:custGeom>
              <a:avLst/>
              <a:gdLst/>
              <a:ahLst/>
              <a:cxnLst/>
              <a:rect l="l" t="t" r="r" b="b"/>
              <a:pathLst>
                <a:path w="14360525" h="12435459">
                  <a:moveTo>
                    <a:pt x="10770362" y="0"/>
                  </a:moveTo>
                  <a:lnTo>
                    <a:pt x="3590163" y="0"/>
                  </a:lnTo>
                  <a:lnTo>
                    <a:pt x="0" y="6217793"/>
                  </a:lnTo>
                  <a:lnTo>
                    <a:pt x="3590163" y="12435459"/>
                  </a:lnTo>
                  <a:lnTo>
                    <a:pt x="10770362" y="12435459"/>
                  </a:lnTo>
                  <a:lnTo>
                    <a:pt x="14360525" y="6217666"/>
                  </a:lnTo>
                  <a:close/>
                </a:path>
              </a:pathLst>
            </a:custGeom>
            <a:blipFill>
              <a:blip r:embed="rId4"/>
              <a:stretch>
                <a:fillRect l="-15735" r="-157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28750" y="6241734"/>
            <a:ext cx="1360656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IOS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9419" y="6724234"/>
            <a:ext cx="1951954" cy="16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Objective-C/Swift, MVP,</a:t>
            </a:r>
          </a:p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MVVM, Clean Swift.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579814" y="6213776"/>
            <a:ext cx="2228833" cy="1334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ANDROID </a:t>
            </a:r>
          </a:p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Java/Kotlin, MVP, MVVM,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790279" y="6364182"/>
            <a:ext cx="2362858" cy="2642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 NATIVE </a:t>
            </a:r>
          </a:p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React-Native,</a:t>
            </a:r>
          </a:p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React-Navigation, Redux,</a:t>
            </a:r>
          </a:p>
          <a:p>
            <a:pPr algn="l">
              <a:lnSpc>
                <a:spcPts val="336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Redux-Saga, TypeScript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FF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000534" y="-495300"/>
            <a:ext cx="17375295" cy="15543928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4906827" y="-9715500"/>
            <a:ext cx="13152573" cy="11391356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56587" y="2431121"/>
            <a:ext cx="7593300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STAFF OUTSOURCING (ODC)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30348" y="4547150"/>
            <a:ext cx="8638970" cy="72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a talent pool of 100+ skilled IT professionals to fill any gap in technological or vertical expertise in a matter of a few 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26364" y="5562706"/>
            <a:ext cx="8638970" cy="200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5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● Flexible hiring model</a:t>
            </a:r>
          </a:p>
          <a:p>
            <a:pPr algn="l">
              <a:lnSpc>
                <a:spcPts val="3175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● Skilled developers, designers, QA engineers, business analysts, DevOps specialists, and others under your control</a:t>
            </a:r>
          </a:p>
          <a:p>
            <a:pPr algn="l">
              <a:lnSpc>
                <a:spcPts val="3175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● We provide experienced Project Manager to free up your resources for core business activities</a:t>
            </a:r>
          </a:p>
        </p:txBody>
      </p:sp>
      <p:sp>
        <p:nvSpPr>
          <p:cNvPr id="11" name="AutoShape 11"/>
          <p:cNvSpPr/>
          <p:nvPr/>
        </p:nvSpPr>
        <p:spPr>
          <a:xfrm rot="16200000">
            <a:off x="13487553" y="5143514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5400000">
            <a:off x="16955805" y="1844996"/>
            <a:ext cx="1906502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13" name="TextBox 13"/>
          <p:cNvSpPr txBox="1"/>
          <p:nvPr/>
        </p:nvSpPr>
        <p:spPr>
          <a:xfrm rot="5400000">
            <a:off x="17217784" y="4987480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13</a:t>
            </a:r>
          </a:p>
        </p:txBody>
      </p:sp>
      <p:grpSp>
        <p:nvGrpSpPr>
          <p:cNvPr id="14" name="Group 14"/>
          <p:cNvGrpSpPr/>
          <p:nvPr/>
        </p:nvGrpSpPr>
        <p:grpSpPr>
          <a:xfrm rot="-5400000">
            <a:off x="7948232" y="4630793"/>
            <a:ext cx="452447" cy="304211"/>
            <a:chOff x="0" y="0"/>
            <a:chExt cx="603263" cy="4056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3250" cy="405638"/>
            </a:xfrm>
            <a:custGeom>
              <a:avLst/>
              <a:gdLst/>
              <a:ahLst/>
              <a:cxnLst/>
              <a:rect l="l" t="t" r="r" b="b"/>
              <a:pathLst>
                <a:path w="603250" h="405638">
                  <a:moveTo>
                    <a:pt x="0" y="0"/>
                  </a:moveTo>
                  <a:lnTo>
                    <a:pt x="301625" y="405638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05127" y="4655714"/>
            <a:ext cx="310896" cy="2543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0700" y="981061"/>
            <a:ext cx="7593300" cy="78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Services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371600" y="5513213"/>
            <a:ext cx="9737102" cy="9547574"/>
            <a:chOff x="0" y="0"/>
            <a:chExt cx="12982803" cy="1273009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6357796"/>
              <a:ext cx="11160540" cy="63723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1822263" y="0"/>
              <a:ext cx="11160540" cy="6372302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5249" y="1828786"/>
            <a:ext cx="9692751" cy="77052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50700" y="1362061"/>
            <a:ext cx="8502250" cy="367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endParaRPr dirty="0"/>
          </a:p>
          <a:p>
            <a:pPr algn="just">
              <a:lnSpc>
                <a:spcPts val="4320"/>
              </a:lnSpc>
            </a:pPr>
            <a:r>
              <a:rPr lang="en-US" sz="2400" spc="-9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provides </a:t>
            </a:r>
          </a:p>
          <a:p>
            <a:pPr algn="just">
              <a:lnSpc>
                <a:spcPts val="4320"/>
              </a:lnSpc>
            </a:pPr>
            <a:r>
              <a:rPr lang="en-US" sz="2400" spc="-95" dirty="0">
                <a:solidFill>
                  <a:srgbClr val="0070C0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✔ Automotive, Automation and Manual  testing services </a:t>
            </a:r>
          </a:p>
          <a:p>
            <a:pPr algn="just">
              <a:lnSpc>
                <a:spcPts val="4320"/>
              </a:lnSpc>
            </a:pPr>
            <a:r>
              <a:rPr lang="en-US" sz="2400" spc="-95" dirty="0">
                <a:solidFill>
                  <a:srgbClr val="0070C0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✔ Dedicated testing team – with size and for  time you actually need </a:t>
            </a:r>
          </a:p>
          <a:p>
            <a:pPr algn="just">
              <a:lnSpc>
                <a:spcPts val="4320"/>
              </a:lnSpc>
            </a:pPr>
            <a:r>
              <a:rPr lang="en-US" sz="2400" spc="-95" dirty="0">
                <a:solidFill>
                  <a:srgbClr val="0070C0"/>
                </a:solidFill>
                <a:latin typeface="Times New Roman" panose="02020603050405020304" pitchFamily="18" charset="0"/>
                <a:ea typeface="Arimo" panose="020B0604020202020204"/>
                <a:cs typeface="Times New Roman" panose="02020603050405020304" pitchFamily="18" charset="0"/>
              </a:rPr>
              <a:t>✔ Consulting in the field of testing  </a:t>
            </a:r>
          </a:p>
          <a:p>
            <a:pPr algn="just">
              <a:lnSpc>
                <a:spcPts val="4320"/>
              </a:lnSpc>
            </a:pPr>
            <a:r>
              <a:rPr lang="en-US" sz="2400" spc="-9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methodology, test planning and execution </a:t>
            </a:r>
          </a:p>
          <a:p>
            <a:pPr algn="just">
              <a:lnSpc>
                <a:spcPts val="4320"/>
              </a:lnSpc>
            </a:pPr>
            <a:endParaRPr lang="en-US" sz="2400" spc="-95" dirty="0">
              <a:solidFill>
                <a:srgbClr val="000000"/>
              </a:solidFill>
              <a:latin typeface="Arimo" panose="020B0604020202020204"/>
            </a:endParaRPr>
          </a:p>
        </p:txBody>
      </p:sp>
      <p:sp>
        <p:nvSpPr>
          <p:cNvPr id="8" name="AutoShape 8"/>
          <p:cNvSpPr/>
          <p:nvPr/>
        </p:nvSpPr>
        <p:spPr>
          <a:xfrm rot="16200000">
            <a:off x="-3081351" y="5124450"/>
            <a:ext cx="8248678" cy="0"/>
          </a:xfrm>
          <a:prstGeom prst="line">
            <a:avLst/>
          </a:prstGeom>
          <a:ln w="19050" cap="rnd">
            <a:solidFill>
              <a:srgbClr val="0A3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0A3AB3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10" name="TextBox 10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0A3AB3"/>
                </a:solidFill>
                <a:latin typeface="Inter" panose="020B0502030000000004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54632" y="2994100"/>
            <a:ext cx="452447" cy="304211"/>
            <a:chOff x="0" y="0"/>
            <a:chExt cx="603263" cy="405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250" cy="405638"/>
            </a:xfrm>
            <a:custGeom>
              <a:avLst/>
              <a:gdLst/>
              <a:ahLst/>
              <a:cxnLst/>
              <a:rect l="l" t="t" r="r" b="b"/>
              <a:pathLst>
                <a:path w="603250" h="405638">
                  <a:moveTo>
                    <a:pt x="0" y="0"/>
                  </a:moveTo>
                  <a:lnTo>
                    <a:pt x="301625" y="405638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1527" y="3019021"/>
            <a:ext cx="310896" cy="2543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28748" y="3619500"/>
            <a:ext cx="7715251" cy="4830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5"/>
              </a:lnSpc>
            </a:pP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integrates digital technology into its business processes to increase operational efficiency, enhance experience and satisfy customers.</a:t>
            </a:r>
          </a:p>
          <a:p>
            <a:pPr>
              <a:lnSpc>
                <a:spcPts val="3025"/>
              </a:lnSpc>
            </a:pPr>
            <a:endParaRPr lang="en-US" sz="2300" dirty="0">
              <a:solidFill>
                <a:srgbClr val="FFFFFF"/>
              </a:solidFill>
              <a:latin typeface="Arimo" panose="020B0604020202020204"/>
            </a:endParaRPr>
          </a:p>
          <a:p>
            <a:pPr marL="360045" lvl="1" indent="-179705">
              <a:lnSpc>
                <a:spcPts val="3865"/>
              </a:lnSpc>
              <a:buFont typeface="Arial" panose="020B0604020202020204"/>
              <a:buChar char="•"/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ERP, CRM, ODOO: enterprise management suite that help  enterprise's instant value across all lines of business</a:t>
            </a:r>
          </a:p>
          <a:p>
            <a:pPr marL="360045" lvl="1" indent="-179705">
              <a:lnSpc>
                <a:spcPts val="3865"/>
              </a:lnSpc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Analytics - Integration - IoT - Security</a:t>
            </a:r>
          </a:p>
          <a:p>
            <a:pPr marL="360045" lvl="1" indent="-179705">
              <a:lnSpc>
                <a:spcPts val="3865"/>
              </a:lnSpc>
              <a:buFont typeface="Arial" panose="020B0604020202020204"/>
              <a:buChar char="•"/>
            </a:pP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Transformation Solutions: </a:t>
            </a:r>
            <a:r>
              <a:rPr lang="en-US" sz="23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</a:t>
            </a:r>
            <a:r>
              <a:rPr lang="en-US" sz="23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provides advanced transformation solutions to transform enterprises, while enhancing business values.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5750" y="921600"/>
            <a:ext cx="9613248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Transformation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972092" y="4132310"/>
            <a:ext cx="2285553" cy="1979289"/>
            <a:chOff x="0" y="0"/>
            <a:chExt cx="3047404" cy="26390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15"/>
          <p:cNvSpPr/>
          <p:nvPr/>
        </p:nvSpPr>
        <p:spPr>
          <a:xfrm rot="16200000">
            <a:off x="-3047696" y="5122545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11972092" y="6111599"/>
            <a:ext cx="2285553" cy="1979289"/>
            <a:chOff x="0" y="0"/>
            <a:chExt cx="3047404" cy="26390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724664" y="148564"/>
            <a:ext cx="11486494" cy="9946786"/>
            <a:chOff x="0" y="0"/>
            <a:chExt cx="15315325" cy="132623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315312" cy="13262356"/>
            </a:xfrm>
            <a:custGeom>
              <a:avLst/>
              <a:gdLst/>
              <a:ahLst/>
              <a:cxnLst/>
              <a:rect l="l" t="t" r="r" b="b"/>
              <a:pathLst>
                <a:path w="15315312" h="13262356">
                  <a:moveTo>
                    <a:pt x="11486515" y="0"/>
                  </a:moveTo>
                  <a:lnTo>
                    <a:pt x="3828796" y="0"/>
                  </a:lnTo>
                  <a:lnTo>
                    <a:pt x="0" y="6631178"/>
                  </a:lnTo>
                  <a:lnTo>
                    <a:pt x="3828796" y="13262356"/>
                  </a:lnTo>
                  <a:lnTo>
                    <a:pt x="11486515" y="13262356"/>
                  </a:lnTo>
                  <a:lnTo>
                    <a:pt x="15315312" y="6631178"/>
                  </a:lnTo>
                  <a:close/>
                </a:path>
              </a:pathLst>
            </a:custGeom>
            <a:blipFill>
              <a:blip r:embed="rId4"/>
              <a:stretch>
                <a:fillRect l="-21142" r="-445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22" name="TextBox 22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 rot="5400000">
            <a:off x="10955734" y="-528093"/>
            <a:ext cx="5602735" cy="724701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28700" y="2971747"/>
            <a:ext cx="6574855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chemeClr val="accent6"/>
                </a:solidFill>
                <a:latin typeface="Montserrat Classic Bold"/>
              </a:rPr>
              <a:t>THANK YOU!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7543902"/>
            <a:ext cx="3150395" cy="1028068"/>
            <a:chOff x="0" y="0"/>
            <a:chExt cx="4200527" cy="137075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83749"/>
              <a:ext cx="425796" cy="584010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729825" y="-47625"/>
              <a:ext cx="3470702" cy="547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spc="-62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Phone Number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29825" y="555416"/>
              <a:ext cx="3470702" cy="81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(+84).983.811.938/ (+84).971.479.145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84596" y="7665346"/>
            <a:ext cx="3956968" cy="746849"/>
            <a:chOff x="0" y="-47625"/>
            <a:chExt cx="5275958" cy="99579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83749"/>
              <a:ext cx="584010" cy="584010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808932" y="-47625"/>
              <a:ext cx="3470702" cy="547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spc="-62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08932" y="555416"/>
              <a:ext cx="4467026" cy="392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contact@tinasoft.vn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6144359"/>
            <a:ext cx="3601368" cy="713743"/>
            <a:chOff x="0" y="0"/>
            <a:chExt cx="4801825" cy="95165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51176"/>
              <a:ext cx="584010" cy="449157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808932" y="-47625"/>
              <a:ext cx="3470702" cy="547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spc="-62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Website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08932" y="555416"/>
              <a:ext cx="3992892" cy="396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Tinasoft.vn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40519" y="127763"/>
            <a:ext cx="8374531" cy="6930809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241729" y="-2991736"/>
            <a:ext cx="4538760" cy="390049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77873" tIns="77873" rIns="77873" bIns="77873" rtlCol="0" anchor="ctr"/>
            <a:lstStyle/>
            <a:p>
              <a:pPr algn="ctr">
                <a:lnSpc>
                  <a:spcPts val="40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-3383489" y="-908761"/>
            <a:ext cx="4538760" cy="390049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85725"/>
              <a:ext cx="584200" cy="784225"/>
            </a:xfrm>
            <a:prstGeom prst="rect">
              <a:avLst/>
            </a:prstGeom>
          </p:spPr>
          <p:txBody>
            <a:bodyPr lIns="77873" tIns="77873" rIns="77873" bIns="77873" rtlCol="0" anchor="ctr"/>
            <a:lstStyle/>
            <a:p>
              <a:pPr algn="ctr">
                <a:lnSpc>
                  <a:spcPts val="40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3706000" y="-6434029"/>
            <a:ext cx="7795110" cy="6698923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4430454"/>
            <a:ext cx="4524261" cy="1028105"/>
            <a:chOff x="0" y="0"/>
            <a:chExt cx="6032349" cy="1370807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4862" cy="617301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803495" y="-47625"/>
              <a:ext cx="5228854" cy="547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 spc="-62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Address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03495" y="555466"/>
              <a:ext cx="5228854" cy="815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-4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Ellipse Tower, 110 Tran Phu, Ha Dong, Ha Noi, Viet Nam.</a:t>
              </a:r>
            </a:p>
          </p:txBody>
        </p:sp>
      </p:grpSp>
      <p:pic>
        <p:nvPicPr>
          <p:cNvPr id="38" name="Picture 3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AA0E19-B25C-DA47-BD56-99656A712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583" y="730006"/>
            <a:ext cx="7284409" cy="5602735"/>
          </a:xfrm>
          <a:prstGeom prst="hexagon">
            <a:avLst/>
          </a:prstGeom>
          <a:blipFill>
            <a:blip r:embed="rId11"/>
            <a:tile tx="0" ty="0" sx="100000" sy="100000" flip="none" algn="tl"/>
          </a:blip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9242" y="1009650"/>
            <a:ext cx="608353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85446" y="2308980"/>
            <a:ext cx="6810972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685446" y="3150537"/>
            <a:ext cx="6810972" cy="424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member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85446" y="3992093"/>
            <a:ext cx="6810972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Vision, mission, core value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85446" y="4833649"/>
            <a:ext cx="6810972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choose 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85446" y="5675206"/>
            <a:ext cx="6810972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customers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85446" y="6516762"/>
            <a:ext cx="6810972" cy="4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offering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57691" y="2493130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657691" y="3334687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657691" y="4176243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57691" y="5017799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57691" y="5859356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7691" y="6700912"/>
            <a:ext cx="443317" cy="27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222A9B"/>
                </a:solidFill>
                <a:latin typeface="Public Sans Bold"/>
              </a:rPr>
              <a:t>06</a:t>
            </a:r>
          </a:p>
        </p:txBody>
      </p:sp>
      <p:pic>
        <p:nvPicPr>
          <p:cNvPr id="20" name="Picture 19" descr="A logo with a house and a speech bubble&#10;&#10;Description automatically generated">
            <a:extLst>
              <a:ext uri="{FF2B5EF4-FFF2-40B4-BE49-F238E27FC236}">
                <a16:creationId xmlns:a16="http://schemas.microsoft.com/office/drawing/2014/main" id="{E2E73C90-67D5-E33F-613D-A39F0E388B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0" y="8801100"/>
            <a:ext cx="3700669" cy="1418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3350" y="-183457"/>
            <a:ext cx="5033768" cy="10653915"/>
            <a:chOff x="0" y="0"/>
            <a:chExt cx="1325766" cy="2805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5766" cy="2805969"/>
            </a:xfrm>
            <a:custGeom>
              <a:avLst/>
              <a:gdLst/>
              <a:ahLst/>
              <a:cxnLst/>
              <a:rect l="l" t="t" r="r" b="b"/>
              <a:pathLst>
                <a:path w="1325766" h="2805969">
                  <a:moveTo>
                    <a:pt x="0" y="0"/>
                  </a:moveTo>
                  <a:lnTo>
                    <a:pt x="1325766" y="0"/>
                  </a:lnTo>
                  <a:lnTo>
                    <a:pt x="1325766" y="2805969"/>
                  </a:lnTo>
                  <a:lnTo>
                    <a:pt x="0" y="2805969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44000" y="135394"/>
            <a:ext cx="791533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 dirty="0">
                <a:solidFill>
                  <a:srgbClr val="F796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5744" y="1272523"/>
            <a:ext cx="8115300" cy="2386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400" spc="2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the one-stop destination for all software needs, </a:t>
            </a:r>
            <a:r>
              <a:rPr lang="en-US" sz="2400" spc="2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</a:t>
            </a:r>
            <a:r>
              <a:rPr lang="en-US" sz="2400" spc="2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Vietnam is organized as a group of different system companies covering related domains of expertise, namely Digital Transformation Consulting, Software Development, I.T. Staffing &amp; Sourcing. </a:t>
            </a:r>
          </a:p>
        </p:txBody>
      </p:sp>
      <p:sp>
        <p:nvSpPr>
          <p:cNvPr id="17" name="AutoShape 17"/>
          <p:cNvSpPr/>
          <p:nvPr/>
        </p:nvSpPr>
        <p:spPr>
          <a:xfrm rot="16200000">
            <a:off x="-3048293" y="5142230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5400000">
            <a:off x="-1287391" y="2616285"/>
            <a:ext cx="3487500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https://tinasoft.vn/</a:t>
            </a:r>
          </a:p>
        </p:txBody>
      </p:sp>
      <p:sp>
        <p:nvSpPr>
          <p:cNvPr id="19" name="TextBox 19"/>
          <p:cNvSpPr txBox="1"/>
          <p:nvPr/>
        </p:nvSpPr>
        <p:spPr>
          <a:xfrm rot="-5392928">
            <a:off x="-271285" y="4986450"/>
            <a:ext cx="1458303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4B36098F-2190-BA44-C009-4F9DA58DFF6B}"/>
              </a:ext>
            </a:extLst>
          </p:cNvPr>
          <p:cNvGrpSpPr/>
          <p:nvPr/>
        </p:nvGrpSpPr>
        <p:grpSpPr>
          <a:xfrm rot="-5400000">
            <a:off x="9132047" y="5992571"/>
            <a:ext cx="386776" cy="260056"/>
            <a:chOff x="0" y="0"/>
            <a:chExt cx="515701" cy="346741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7B7D4128-B146-F6C7-2985-FD1D25F10DC3}"/>
                </a:ext>
              </a:extLst>
            </p:cNvPr>
            <p:cNvSpPr/>
            <p:nvPr/>
          </p:nvSpPr>
          <p:spPr>
            <a:xfrm>
              <a:off x="0" y="0"/>
              <a:ext cx="515747" cy="346710"/>
            </a:xfrm>
            <a:custGeom>
              <a:avLst/>
              <a:gdLst/>
              <a:ahLst/>
              <a:cxnLst/>
              <a:rect l="l" t="t" r="r" b="b"/>
              <a:pathLst>
                <a:path w="515747" h="346710">
                  <a:moveTo>
                    <a:pt x="0" y="0"/>
                  </a:moveTo>
                  <a:lnTo>
                    <a:pt x="257810" y="346710"/>
                  </a:lnTo>
                  <a:lnTo>
                    <a:pt x="515747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18">
            <a:extLst>
              <a:ext uri="{FF2B5EF4-FFF2-40B4-BE49-F238E27FC236}">
                <a16:creationId xmlns:a16="http://schemas.microsoft.com/office/drawing/2014/main" id="{815AB70F-B6D2-3768-0FF3-62B9878243B6}"/>
              </a:ext>
            </a:extLst>
          </p:cNvPr>
          <p:cNvSpPr txBox="1"/>
          <p:nvPr/>
        </p:nvSpPr>
        <p:spPr>
          <a:xfrm>
            <a:off x="9917564" y="5722872"/>
            <a:ext cx="6308700" cy="4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AEB5AC23-7117-16F6-6929-32B22784E009}"/>
              </a:ext>
            </a:extLst>
          </p:cNvPr>
          <p:cNvSpPr txBox="1"/>
          <p:nvPr/>
        </p:nvSpPr>
        <p:spPr>
          <a:xfrm>
            <a:off x="9917564" y="6173112"/>
            <a:ext cx="6716700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5"/>
              </a:lnSpc>
            </a:pP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 JS, Nest JS, .NET, PHP Magento,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Wordpress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Python, Django, REACT JS,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VueJS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Bootstrap, JavaScript, jQuery, HTML, CSS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48D2D70B-1796-8A37-10F6-8DDAF73577D6}"/>
              </a:ext>
            </a:extLst>
          </p:cNvPr>
          <p:cNvSpPr txBox="1"/>
          <p:nvPr/>
        </p:nvSpPr>
        <p:spPr>
          <a:xfrm>
            <a:off x="9936750" y="7358600"/>
            <a:ext cx="4146000" cy="4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 ANDROID - IOS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3526E354-FFD6-6B43-73DD-0B754AFA686B}"/>
              </a:ext>
            </a:extLst>
          </p:cNvPr>
          <p:cNvSpPr txBox="1"/>
          <p:nvPr/>
        </p:nvSpPr>
        <p:spPr>
          <a:xfrm>
            <a:off x="9936750" y="7807694"/>
            <a:ext cx="7396500" cy="34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5"/>
              </a:lnSpc>
            </a:pP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 native, Java, Swift, Kotlin, Flutter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70284F1E-450C-00B1-A09C-3D59546C08CC}"/>
              </a:ext>
            </a:extLst>
          </p:cNvPr>
          <p:cNvSpPr txBox="1"/>
          <p:nvPr/>
        </p:nvSpPr>
        <p:spPr>
          <a:xfrm>
            <a:off x="9875818" y="8572500"/>
            <a:ext cx="4168500" cy="45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TOOLS</a:t>
            </a: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F000268D-5488-FBBF-5910-5221EA802810}"/>
              </a:ext>
            </a:extLst>
          </p:cNvPr>
          <p:cNvSpPr txBox="1"/>
          <p:nvPr/>
        </p:nvSpPr>
        <p:spPr>
          <a:xfrm>
            <a:off x="9875818" y="9031062"/>
            <a:ext cx="6758400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5"/>
              </a:lnSpc>
            </a:pP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Trello, Slack, Redmine, Agile Scrum, Gitlab,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Skype, Viber, Telegram,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4">
            <a:extLst>
              <a:ext uri="{FF2B5EF4-FFF2-40B4-BE49-F238E27FC236}">
                <a16:creationId xmlns:a16="http://schemas.microsoft.com/office/drawing/2014/main" id="{E0AD71AE-6616-F98B-FF39-4C1AA0667967}"/>
              </a:ext>
            </a:extLst>
          </p:cNvPr>
          <p:cNvSpPr txBox="1"/>
          <p:nvPr/>
        </p:nvSpPr>
        <p:spPr>
          <a:xfrm>
            <a:off x="10084431" y="4429115"/>
            <a:ext cx="5948400" cy="846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Docker Composer GIT, IoT System, AWS VPS, MongoDB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Mysql</a:t>
            </a:r>
            <a:r>
              <a:rPr lang="en-US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Postgresql</a:t>
            </a:r>
            <a:endParaRPr lang="en-US" sz="21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669D5772-459B-B4B3-12E6-13FD53025D56}"/>
              </a:ext>
            </a:extLst>
          </p:cNvPr>
          <p:cNvSpPr txBox="1"/>
          <p:nvPr/>
        </p:nvSpPr>
        <p:spPr>
          <a:xfrm>
            <a:off x="10084431" y="3839043"/>
            <a:ext cx="5948400" cy="87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 - WINDOWS SERVER</a:t>
            </a:r>
          </a:p>
          <a:p>
            <a:pPr algn="l">
              <a:lnSpc>
                <a:spcPts val="3025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EFAA4D3A-C476-C064-AE6A-F159F3FEBCF2}"/>
              </a:ext>
            </a:extLst>
          </p:cNvPr>
          <p:cNvGrpSpPr/>
          <p:nvPr/>
        </p:nvGrpSpPr>
        <p:grpSpPr>
          <a:xfrm rot="-5400000">
            <a:off x="9098121" y="4034408"/>
            <a:ext cx="386776" cy="260056"/>
            <a:chOff x="0" y="0"/>
            <a:chExt cx="515701" cy="346741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310E60A3-ECEA-DFA8-F936-0DDAD5D030AB}"/>
                </a:ext>
              </a:extLst>
            </p:cNvPr>
            <p:cNvSpPr/>
            <p:nvPr/>
          </p:nvSpPr>
          <p:spPr>
            <a:xfrm>
              <a:off x="0" y="0"/>
              <a:ext cx="515747" cy="346710"/>
            </a:xfrm>
            <a:custGeom>
              <a:avLst/>
              <a:gdLst/>
              <a:ahLst/>
              <a:cxnLst/>
              <a:rect l="l" t="t" r="r" b="b"/>
              <a:pathLst>
                <a:path w="515747" h="346710">
                  <a:moveTo>
                    <a:pt x="0" y="0"/>
                  </a:moveTo>
                  <a:lnTo>
                    <a:pt x="257810" y="346710"/>
                  </a:lnTo>
                  <a:lnTo>
                    <a:pt x="515747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">
            <a:extLst>
              <a:ext uri="{FF2B5EF4-FFF2-40B4-BE49-F238E27FC236}">
                <a16:creationId xmlns:a16="http://schemas.microsoft.com/office/drawing/2014/main" id="{C42CED85-7876-2611-C1F5-9B54B769CF62}"/>
              </a:ext>
            </a:extLst>
          </p:cNvPr>
          <p:cNvGrpSpPr/>
          <p:nvPr/>
        </p:nvGrpSpPr>
        <p:grpSpPr>
          <a:xfrm rot="-5400000">
            <a:off x="9105801" y="7484278"/>
            <a:ext cx="386776" cy="260056"/>
            <a:chOff x="0" y="0"/>
            <a:chExt cx="515701" cy="346741"/>
          </a:xfrm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874491FC-1ED6-69D6-1A93-DAB68F03DB77}"/>
                </a:ext>
              </a:extLst>
            </p:cNvPr>
            <p:cNvSpPr/>
            <p:nvPr/>
          </p:nvSpPr>
          <p:spPr>
            <a:xfrm>
              <a:off x="0" y="0"/>
              <a:ext cx="515747" cy="346710"/>
            </a:xfrm>
            <a:custGeom>
              <a:avLst/>
              <a:gdLst/>
              <a:ahLst/>
              <a:cxnLst/>
              <a:rect l="l" t="t" r="r" b="b"/>
              <a:pathLst>
                <a:path w="515747" h="346710">
                  <a:moveTo>
                    <a:pt x="0" y="0"/>
                  </a:moveTo>
                  <a:lnTo>
                    <a:pt x="257810" y="346710"/>
                  </a:lnTo>
                  <a:lnTo>
                    <a:pt x="515747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2">
            <a:extLst>
              <a:ext uri="{FF2B5EF4-FFF2-40B4-BE49-F238E27FC236}">
                <a16:creationId xmlns:a16="http://schemas.microsoft.com/office/drawing/2014/main" id="{E4970394-82A0-F893-2B88-8772816F5A7C}"/>
              </a:ext>
            </a:extLst>
          </p:cNvPr>
          <p:cNvGrpSpPr/>
          <p:nvPr/>
        </p:nvGrpSpPr>
        <p:grpSpPr>
          <a:xfrm rot="-5400000">
            <a:off x="9105801" y="8770799"/>
            <a:ext cx="386776" cy="260056"/>
            <a:chOff x="0" y="0"/>
            <a:chExt cx="515701" cy="346741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25F85C98-1EE6-2192-0906-7982C2210A90}"/>
                </a:ext>
              </a:extLst>
            </p:cNvPr>
            <p:cNvSpPr/>
            <p:nvPr/>
          </p:nvSpPr>
          <p:spPr>
            <a:xfrm>
              <a:off x="0" y="0"/>
              <a:ext cx="515747" cy="346710"/>
            </a:xfrm>
            <a:custGeom>
              <a:avLst/>
              <a:gdLst/>
              <a:ahLst/>
              <a:cxnLst/>
              <a:rect l="l" t="t" r="r" b="b"/>
              <a:pathLst>
                <a:path w="515747" h="346710">
                  <a:moveTo>
                    <a:pt x="0" y="0"/>
                  </a:moveTo>
                  <a:lnTo>
                    <a:pt x="257810" y="346710"/>
                  </a:lnTo>
                  <a:lnTo>
                    <a:pt x="515747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0C5CF4-7DF7-066C-218E-0005B607DE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74" y="1567679"/>
            <a:ext cx="7440605" cy="5722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9664" y="751849"/>
            <a:ext cx="8162100" cy="85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5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MEMBERS</a:t>
            </a:r>
          </a:p>
        </p:txBody>
      </p:sp>
      <p:sp>
        <p:nvSpPr>
          <p:cNvPr id="3" name="AutoShape 3"/>
          <p:cNvSpPr/>
          <p:nvPr/>
        </p:nvSpPr>
        <p:spPr>
          <a:xfrm rot="16200000">
            <a:off x="-3044521" y="5142230"/>
            <a:ext cx="8248678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62"/>
          <a:stretch>
            <a:fillRect/>
          </a:stretch>
        </p:blipFill>
        <p:spPr>
          <a:xfrm>
            <a:off x="2622263" y="3266481"/>
            <a:ext cx="3191218" cy="276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62"/>
          <a:stretch>
            <a:fillRect/>
          </a:stretch>
        </p:blipFill>
        <p:spPr>
          <a:xfrm>
            <a:off x="4906722" y="4647409"/>
            <a:ext cx="3191218" cy="276185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913255" y="3517669"/>
            <a:ext cx="2609234" cy="2259479"/>
            <a:chOff x="0" y="0"/>
            <a:chExt cx="3478979" cy="30126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3"/>
              <a:stretch>
                <a:fillRect t="-10884" r="-1" b="-62181"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97714" y="4898596"/>
            <a:ext cx="2609234" cy="2259479"/>
            <a:chOff x="0" y="0"/>
            <a:chExt cx="3478979" cy="30126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4"/>
              <a:stretch>
                <a:fillRect l="-1" t="-5259" b="-67956"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b="62"/>
          <a:stretch>
            <a:fillRect/>
          </a:stretch>
        </p:blipFill>
        <p:spPr>
          <a:xfrm>
            <a:off x="7409764" y="3238500"/>
            <a:ext cx="3191218" cy="27618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b="62"/>
          <a:stretch>
            <a:fillRect/>
          </a:stretch>
        </p:blipFill>
        <p:spPr>
          <a:xfrm>
            <a:off x="9694222" y="4619427"/>
            <a:ext cx="3191218" cy="276185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700756" y="3489687"/>
            <a:ext cx="2609234" cy="2259479"/>
            <a:chOff x="0" y="0"/>
            <a:chExt cx="3478979" cy="30126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5"/>
              <a:stretch>
                <a:fillRect l="-1" t="-5224" b="-67920"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85214" y="4870615"/>
            <a:ext cx="2609234" cy="2259479"/>
            <a:chOff x="0" y="0"/>
            <a:chExt cx="3478979" cy="30126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6"/>
              <a:stretch>
                <a:fillRect t="-2849" r="-1" b="-70297"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b="62"/>
          <a:stretch>
            <a:fillRect/>
          </a:stretch>
        </p:blipFill>
        <p:spPr>
          <a:xfrm>
            <a:off x="12201182" y="3238500"/>
            <a:ext cx="3191218" cy="276185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436416" y="3469424"/>
            <a:ext cx="2720658" cy="2355967"/>
            <a:chOff x="0" y="0"/>
            <a:chExt cx="3776109" cy="32699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76091" cy="3269996"/>
            </a:xfrm>
            <a:custGeom>
              <a:avLst/>
              <a:gdLst/>
              <a:ahLst/>
              <a:cxnLst/>
              <a:rect l="l" t="t" r="r" b="b"/>
              <a:pathLst>
                <a:path w="3776091" h="3269996">
                  <a:moveTo>
                    <a:pt x="2832100" y="0"/>
                  </a:moveTo>
                  <a:lnTo>
                    <a:pt x="943991" y="0"/>
                  </a:lnTo>
                  <a:lnTo>
                    <a:pt x="0" y="1634998"/>
                  </a:lnTo>
                  <a:lnTo>
                    <a:pt x="943991" y="3269996"/>
                  </a:lnTo>
                  <a:lnTo>
                    <a:pt x="2832100" y="3269996"/>
                  </a:lnTo>
                  <a:lnTo>
                    <a:pt x="3776091" y="1634998"/>
                  </a:lnTo>
                  <a:close/>
                </a:path>
              </a:pathLst>
            </a:custGeom>
            <a:blipFill>
              <a:blip r:embed="rId7"/>
              <a:stretch>
                <a:fillRect t="-635" b="-119663"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 rot="-5400000">
            <a:off x="-1268396" y="2618489"/>
            <a:ext cx="348735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https://tinasoft.vn/</a:t>
            </a:r>
          </a:p>
        </p:txBody>
      </p:sp>
      <p:sp>
        <p:nvSpPr>
          <p:cNvPr id="23" name="TextBox 23"/>
          <p:cNvSpPr txBox="1"/>
          <p:nvPr/>
        </p:nvSpPr>
        <p:spPr>
          <a:xfrm rot="-5392728">
            <a:off x="-252286" y="4988614"/>
            <a:ext cx="145823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78118" y="6397566"/>
            <a:ext cx="2456731" cy="633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70"/>
              </a:lnSpc>
            </a:pPr>
            <a:r>
              <a:rPr lang="en-US" sz="1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WILLIAM- NGUYEN QUOC UY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27735" y="7355269"/>
            <a:ext cx="2456731" cy="3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dirty="0">
                <a:solidFill>
                  <a:srgbClr val="CFD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Chairman of The Board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07554" y="7594657"/>
            <a:ext cx="2189700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5"/>
              </a:lnSpc>
            </a:pPr>
            <a:r>
              <a:rPr lang="en-US" sz="1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TIFFANY- HOANG THU THUY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74424" y="8196665"/>
            <a:ext cx="2189700" cy="34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0"/>
              </a:lnSpc>
            </a:pPr>
            <a:r>
              <a:rPr lang="en-US" sz="17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16473" y="6454006"/>
            <a:ext cx="2196300" cy="65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5"/>
              </a:lnSpc>
            </a:pPr>
            <a:r>
              <a:rPr lang="en-US" sz="17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NGUYEN THANG HAI 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16473" y="7127858"/>
            <a:ext cx="2196300" cy="34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</a:pPr>
            <a:r>
              <a:rPr lang="en-US" sz="179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43507" y="7595616"/>
            <a:ext cx="2736000" cy="323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5"/>
              </a:lnSpc>
            </a:pPr>
            <a:r>
              <a:rPr lang="en-US" sz="17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NGUYEN NGOC HUNG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57799" y="8001338"/>
            <a:ext cx="2196300" cy="34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0"/>
              </a:lnSpc>
            </a:pPr>
            <a:r>
              <a:rPr lang="en-US" sz="179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723495" y="6690145"/>
            <a:ext cx="2146500" cy="31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0"/>
              </a:lnSpc>
            </a:pPr>
            <a:r>
              <a:rPr lang="en-US" sz="1755" dirty="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XUAN HUYNH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23495" y="7056995"/>
            <a:ext cx="2146500" cy="341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0"/>
              </a:lnSpc>
            </a:pPr>
            <a:r>
              <a:rPr lang="en-US" sz="1755" dirty="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0835148" y="-2208292"/>
            <a:ext cx="8801727" cy="2792390"/>
            <a:chOff x="0" y="0"/>
            <a:chExt cx="2318150" cy="73544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18150" cy="735444"/>
            </a:xfrm>
            <a:custGeom>
              <a:avLst/>
              <a:gdLst/>
              <a:ahLst/>
              <a:cxnLst/>
              <a:rect l="l" t="t" r="r" b="b"/>
              <a:pathLst>
                <a:path w="2318150" h="735444">
                  <a:moveTo>
                    <a:pt x="215813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75424"/>
                  </a:lnTo>
                  <a:lnTo>
                    <a:pt x="160020" y="735444"/>
                  </a:lnTo>
                  <a:lnTo>
                    <a:pt x="2158130" y="735444"/>
                  </a:lnTo>
                  <a:lnTo>
                    <a:pt x="2318150" y="575424"/>
                  </a:lnTo>
                  <a:lnTo>
                    <a:pt x="2318150" y="160020"/>
                  </a:lnTo>
                  <a:lnTo>
                    <a:pt x="2158130" y="0"/>
                  </a:lnTo>
                  <a:close/>
                </a:path>
              </a:pathLst>
            </a:custGeom>
            <a:solidFill>
              <a:srgbClr val="F79646">
                <a:alpha val="60000"/>
              </a:srgbClr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7210" y="8372959"/>
            <a:ext cx="2435834" cy="2109432"/>
            <a:chOff x="0" y="0"/>
            <a:chExt cx="3247779" cy="2812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47771" cy="2812542"/>
            </a:xfrm>
            <a:custGeom>
              <a:avLst/>
              <a:gdLst/>
              <a:ahLst/>
              <a:cxnLst/>
              <a:rect l="l" t="t" r="r" b="b"/>
              <a:pathLst>
                <a:path w="3247771" h="2812542">
                  <a:moveTo>
                    <a:pt x="0" y="2812542"/>
                  </a:moveTo>
                  <a:lnTo>
                    <a:pt x="1623949" y="0"/>
                  </a:lnTo>
                  <a:lnTo>
                    <a:pt x="3247771" y="2812542"/>
                  </a:lnTo>
                  <a:lnTo>
                    <a:pt x="0" y="2812542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8541671" y="5339763"/>
            <a:ext cx="463632" cy="324629"/>
            <a:chOff x="0" y="0"/>
            <a:chExt cx="618176" cy="4328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236" cy="432816"/>
            </a:xfrm>
            <a:custGeom>
              <a:avLst/>
              <a:gdLst/>
              <a:ahLst/>
              <a:cxnLst/>
              <a:rect l="l" t="t" r="r" b="b"/>
              <a:pathLst>
                <a:path w="618236" h="432816">
                  <a:moveTo>
                    <a:pt x="0" y="0"/>
                  </a:moveTo>
                  <a:lnTo>
                    <a:pt x="309118" y="432816"/>
                  </a:lnTo>
                  <a:lnTo>
                    <a:pt x="618236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 rot="33310">
            <a:off x="8133563" y="4908312"/>
            <a:ext cx="1966040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8"/>
          <p:cNvSpPr/>
          <p:nvPr/>
        </p:nvSpPr>
        <p:spPr>
          <a:xfrm rot="16200000">
            <a:off x="13120674" y="5124450"/>
            <a:ext cx="8248678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78150" y="1986150"/>
            <a:ext cx="8439900" cy="88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1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Tinasoft</a:t>
            </a: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Vietnam is going to lead in software solutions, and be known as a professional IT Outsourcing company”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70244" y="698997"/>
            <a:ext cx="5208300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5"/>
              </a:lnSpc>
            </a:pP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01287" y="3706715"/>
            <a:ext cx="5362500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5"/>
              </a:lnSpc>
            </a:pP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MISSION</a:t>
            </a: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6673465" y="2644153"/>
            <a:ext cx="463632" cy="324629"/>
            <a:chOff x="0" y="0"/>
            <a:chExt cx="618176" cy="4328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236" cy="432816"/>
            </a:xfrm>
            <a:custGeom>
              <a:avLst/>
              <a:gdLst/>
              <a:ahLst/>
              <a:cxnLst/>
              <a:rect l="l" t="t" r="r" b="b"/>
              <a:pathLst>
                <a:path w="618236" h="432816">
                  <a:moveTo>
                    <a:pt x="0" y="0"/>
                  </a:moveTo>
                  <a:lnTo>
                    <a:pt x="309118" y="432816"/>
                  </a:lnTo>
                  <a:lnTo>
                    <a:pt x="618236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33310">
            <a:off x="6186664" y="1799706"/>
            <a:ext cx="1966040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288552" y="2674800"/>
            <a:ext cx="4494973" cy="38901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3506314" y="4619897"/>
            <a:ext cx="4494973" cy="389019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-5400000">
            <a:off x="8683517" y="8840695"/>
            <a:ext cx="463632" cy="324629"/>
            <a:chOff x="0" y="0"/>
            <a:chExt cx="618176" cy="432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18236" cy="432816"/>
            </a:xfrm>
            <a:custGeom>
              <a:avLst/>
              <a:gdLst/>
              <a:ahLst/>
              <a:cxnLst/>
              <a:rect l="l" t="t" r="r" b="b"/>
              <a:pathLst>
                <a:path w="618236" h="432816">
                  <a:moveTo>
                    <a:pt x="0" y="0"/>
                  </a:moveTo>
                  <a:lnTo>
                    <a:pt x="309118" y="432816"/>
                  </a:lnTo>
                  <a:lnTo>
                    <a:pt x="618236" y="0"/>
                  </a:lnTo>
                  <a:close/>
                </a:path>
              </a:pathLst>
            </a:custGeom>
            <a:solidFill>
              <a:srgbClr val="2CE2A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AutoShape 24"/>
          <p:cNvSpPr/>
          <p:nvPr/>
        </p:nvSpPr>
        <p:spPr>
          <a:xfrm rot="33310">
            <a:off x="8275409" y="8409244"/>
            <a:ext cx="1966040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231513" y="5117862"/>
            <a:ext cx="7062000" cy="129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“Our mission is to provide comprehensive software solutions, cost-effective, up-to-date technology in the shortest development time.”</a:t>
            </a:r>
          </a:p>
        </p:txBody>
      </p:sp>
      <p:sp>
        <p:nvSpPr>
          <p:cNvPr id="26" name="TextBox 26"/>
          <p:cNvSpPr txBox="1"/>
          <p:nvPr/>
        </p:nvSpPr>
        <p:spPr>
          <a:xfrm rot="-5400000">
            <a:off x="15967056" y="2618489"/>
            <a:ext cx="348735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https://tinasoft.vn/</a:t>
            </a:r>
          </a:p>
        </p:txBody>
      </p:sp>
      <p:sp>
        <p:nvSpPr>
          <p:cNvPr id="27" name="TextBox 27"/>
          <p:cNvSpPr txBox="1"/>
          <p:nvPr/>
        </p:nvSpPr>
        <p:spPr>
          <a:xfrm rot="-5392728">
            <a:off x="16983166" y="4988614"/>
            <a:ext cx="145823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43134" y="7207647"/>
            <a:ext cx="6851400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5"/>
              </a:lnSpc>
            </a:pPr>
            <a:r>
              <a:rPr lang="en-US" sz="6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VALUE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73359" y="8647369"/>
            <a:ext cx="5790439" cy="406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Innovation- Professional- Commitment</a:t>
            </a:r>
          </a:p>
        </p:txBody>
      </p:sp>
      <p:pic>
        <p:nvPicPr>
          <p:cNvPr id="31" name="Picture 30" descr="A group of people posing for a photo">
            <a:extLst>
              <a:ext uri="{FF2B5EF4-FFF2-40B4-BE49-F238E27FC236}">
                <a16:creationId xmlns:a16="http://schemas.microsoft.com/office/drawing/2014/main" id="{6EC8D8AA-9833-ED97-C335-B551A7B38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5" y="2931405"/>
            <a:ext cx="3811615" cy="3376984"/>
          </a:xfrm>
          <a:prstGeom prst="hexagon">
            <a:avLst/>
          </a:prstGeom>
        </p:spPr>
      </p:pic>
      <p:pic>
        <p:nvPicPr>
          <p:cNvPr id="33" name="Picture 3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287F9E6-D1B3-21B1-C860-E94817B65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11822"/>
            <a:ext cx="3921035" cy="3472554"/>
          </a:xfrm>
          <a:prstGeom prst="hexagon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9544715" y="1979289"/>
            <a:ext cx="7301191" cy="6322832"/>
            <a:chOff x="0" y="0"/>
            <a:chExt cx="9734921" cy="84304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4931" cy="8430387"/>
            </a:xfrm>
            <a:custGeom>
              <a:avLst/>
              <a:gdLst/>
              <a:ahLst/>
              <a:cxnLst/>
              <a:rect l="l" t="t" r="r" b="b"/>
              <a:pathLst>
                <a:path w="9734931" h="8430387">
                  <a:moveTo>
                    <a:pt x="0" y="8430387"/>
                  </a:moveTo>
                  <a:lnTo>
                    <a:pt x="4867402" y="0"/>
                  </a:lnTo>
                  <a:lnTo>
                    <a:pt x="9734931" y="8430387"/>
                  </a:lnTo>
                  <a:lnTo>
                    <a:pt x="0" y="8430387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8145853" y="-493031"/>
            <a:ext cx="2854873" cy="2472320"/>
            <a:chOff x="0" y="0"/>
            <a:chExt cx="3806497" cy="32964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06444" cy="3296412"/>
            </a:xfrm>
            <a:custGeom>
              <a:avLst/>
              <a:gdLst/>
              <a:ahLst/>
              <a:cxnLst/>
              <a:rect l="l" t="t" r="r" b="b"/>
              <a:pathLst>
                <a:path w="3806444" h="3296412">
                  <a:moveTo>
                    <a:pt x="0" y="3296412"/>
                  </a:moveTo>
                  <a:lnTo>
                    <a:pt x="1903222" y="0"/>
                  </a:lnTo>
                  <a:lnTo>
                    <a:pt x="3806444" y="3296412"/>
                  </a:lnTo>
                  <a:lnTo>
                    <a:pt x="0" y="3296412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70062" y="0"/>
            <a:ext cx="2285553" cy="1979289"/>
            <a:chOff x="0" y="0"/>
            <a:chExt cx="3047404" cy="26390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55616" y="0"/>
            <a:ext cx="2285553" cy="1979289"/>
            <a:chOff x="0" y="0"/>
            <a:chExt cx="3047404" cy="26390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7365" cy="2639060"/>
            </a:xfrm>
            <a:custGeom>
              <a:avLst/>
              <a:gdLst/>
              <a:ahLst/>
              <a:cxnLst/>
              <a:rect l="l" t="t" r="r" b="b"/>
              <a:pathLst>
                <a:path w="3047365" h="2639060">
                  <a:moveTo>
                    <a:pt x="0" y="2639060"/>
                  </a:moveTo>
                  <a:lnTo>
                    <a:pt x="1523746" y="0"/>
                  </a:lnTo>
                  <a:lnTo>
                    <a:pt x="3047365" y="2639060"/>
                  </a:lnTo>
                  <a:lnTo>
                    <a:pt x="0" y="2639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77344" y="1984879"/>
            <a:ext cx="7307646" cy="6328422"/>
            <a:chOff x="0" y="0"/>
            <a:chExt cx="9743528" cy="84378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43567" cy="8437880"/>
            </a:xfrm>
            <a:custGeom>
              <a:avLst/>
              <a:gdLst/>
              <a:ahLst/>
              <a:cxnLst/>
              <a:rect l="l" t="t" r="r" b="b"/>
              <a:pathLst>
                <a:path w="9743567" h="8437880">
                  <a:moveTo>
                    <a:pt x="4871720" y="0"/>
                  </a:moveTo>
                  <a:lnTo>
                    <a:pt x="0" y="0"/>
                  </a:lnTo>
                  <a:lnTo>
                    <a:pt x="2435860" y="4218940"/>
                  </a:lnTo>
                  <a:lnTo>
                    <a:pt x="4871720" y="8437880"/>
                  </a:lnTo>
                  <a:lnTo>
                    <a:pt x="7307580" y="4218940"/>
                  </a:lnTo>
                  <a:lnTo>
                    <a:pt x="9743567" y="0"/>
                  </a:lnTo>
                  <a:close/>
                </a:path>
              </a:pathLst>
            </a:custGeom>
            <a:blipFill>
              <a:blip r:embed="rId3"/>
              <a:stretch>
                <a:fillRect l="-14949" r="-149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0428179" y="-493031"/>
            <a:ext cx="2854873" cy="2472320"/>
            <a:chOff x="0" y="0"/>
            <a:chExt cx="3806497" cy="32964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06444" cy="3296412"/>
            </a:xfrm>
            <a:custGeom>
              <a:avLst/>
              <a:gdLst/>
              <a:ahLst/>
              <a:cxnLst/>
              <a:rect l="l" t="t" r="r" b="b"/>
              <a:pathLst>
                <a:path w="3806444" h="3296412">
                  <a:moveTo>
                    <a:pt x="0" y="3296412"/>
                  </a:moveTo>
                  <a:lnTo>
                    <a:pt x="1903222" y="0"/>
                  </a:lnTo>
                  <a:lnTo>
                    <a:pt x="3806444" y="3296412"/>
                  </a:lnTo>
                  <a:lnTo>
                    <a:pt x="0" y="3296412"/>
                  </a:lnTo>
                  <a:close/>
                </a:path>
              </a:pathLst>
            </a:custGeom>
            <a:solidFill>
              <a:srgbClr val="56FF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 rot="43093">
            <a:off x="12515401" y="9891382"/>
            <a:ext cx="1519735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1731857" y="6592820"/>
            <a:ext cx="461595" cy="310362"/>
            <a:chOff x="0" y="0"/>
            <a:chExt cx="615460" cy="4138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5442" cy="413766"/>
            </a:xfrm>
            <a:custGeom>
              <a:avLst/>
              <a:gdLst/>
              <a:ahLst/>
              <a:cxnLst/>
              <a:rect l="l" t="t" r="r" b="b"/>
              <a:pathLst>
                <a:path w="615442" h="413766">
                  <a:moveTo>
                    <a:pt x="0" y="0"/>
                  </a:moveTo>
                  <a:lnTo>
                    <a:pt x="307721" y="413766"/>
                  </a:lnTo>
                  <a:lnTo>
                    <a:pt x="615442" y="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6620808" y="3788535"/>
            <a:ext cx="461595" cy="310362"/>
            <a:chOff x="0" y="0"/>
            <a:chExt cx="615460" cy="41381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5442" cy="413766"/>
            </a:xfrm>
            <a:custGeom>
              <a:avLst/>
              <a:gdLst/>
              <a:ahLst/>
              <a:cxnLst/>
              <a:rect l="l" t="t" r="r" b="b"/>
              <a:pathLst>
                <a:path w="615442" h="413766">
                  <a:moveTo>
                    <a:pt x="0" y="0"/>
                  </a:moveTo>
                  <a:lnTo>
                    <a:pt x="307721" y="413766"/>
                  </a:lnTo>
                  <a:lnTo>
                    <a:pt x="615442" y="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813697" y="7472378"/>
            <a:ext cx="4286400" cy="62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 are scalable within 2-8 weeks upon the client request.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48038" y="2165191"/>
            <a:ext cx="8072100" cy="105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85"/>
              </a:lnSpc>
            </a:pPr>
            <a:r>
              <a:rPr lang="en-US" sz="6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CHOOSE US?</a:t>
            </a:r>
          </a:p>
        </p:txBody>
      </p:sp>
      <p:sp>
        <p:nvSpPr>
          <p:cNvPr id="21" name="AutoShape 21"/>
          <p:cNvSpPr/>
          <p:nvPr/>
        </p:nvSpPr>
        <p:spPr>
          <a:xfrm rot="8050">
            <a:off x="2378857" y="6121663"/>
            <a:ext cx="8134372" cy="0"/>
          </a:xfrm>
          <a:prstGeom prst="line">
            <a:avLst/>
          </a:prstGeom>
          <a:ln w="19050" cap="rnd">
            <a:solidFill>
              <a:srgbClr val="88A4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654882" y="4462616"/>
            <a:ext cx="4103919" cy="10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apply ISO 9001:2015 and CMM/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CMMi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quality management process to ensure output quality.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450063" y="3745617"/>
            <a:ext cx="3308739" cy="348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 management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8877" y="6565450"/>
            <a:ext cx="2613000" cy="35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Scalability​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3195310" y="6291357"/>
            <a:ext cx="2314129" cy="2016354"/>
            <a:chOff x="0" y="0"/>
            <a:chExt cx="3085505" cy="26884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85466" cy="2688480"/>
            </a:xfrm>
            <a:custGeom>
              <a:avLst/>
              <a:gdLst/>
              <a:ahLst/>
              <a:cxnLst/>
              <a:rect l="l" t="t" r="r" b="b"/>
              <a:pathLst>
                <a:path w="3085466" h="2688480">
                  <a:moveTo>
                    <a:pt x="0" y="2688480"/>
                  </a:moveTo>
                  <a:lnTo>
                    <a:pt x="1542797" y="0"/>
                  </a:lnTo>
                  <a:lnTo>
                    <a:pt x="3085466" y="2688480"/>
                  </a:lnTo>
                  <a:lnTo>
                    <a:pt x="0" y="2688480"/>
                  </a:lnTo>
                  <a:close/>
                </a:path>
              </a:pathLst>
            </a:custGeom>
            <a:solidFill>
              <a:srgbClr val="56FF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7"/>
          <p:cNvSpPr/>
          <p:nvPr/>
        </p:nvSpPr>
        <p:spPr>
          <a:xfrm rot="16200000">
            <a:off x="-3081351" y="5124450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29" name="TextBox 29"/>
          <p:cNvSpPr txBox="1"/>
          <p:nvPr/>
        </p:nvSpPr>
        <p:spPr>
          <a:xfrm rot="-5392728">
            <a:off x="-252286" y="4967560"/>
            <a:ext cx="1458236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05</a:t>
            </a:r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6620808" y="6702928"/>
            <a:ext cx="461595" cy="310362"/>
            <a:chOff x="0" y="0"/>
            <a:chExt cx="615460" cy="41381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15442" cy="413766"/>
            </a:xfrm>
            <a:custGeom>
              <a:avLst/>
              <a:gdLst/>
              <a:ahLst/>
              <a:cxnLst/>
              <a:rect l="l" t="t" r="r" b="b"/>
              <a:pathLst>
                <a:path w="615442" h="413766">
                  <a:moveTo>
                    <a:pt x="0" y="0"/>
                  </a:moveTo>
                  <a:lnTo>
                    <a:pt x="307721" y="413766"/>
                  </a:lnTo>
                  <a:lnTo>
                    <a:pt x="615442" y="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696424" y="7405583"/>
            <a:ext cx="4368012" cy="62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cost engineers.</a:t>
            </a:r>
          </a:p>
          <a:p>
            <a:pPr algn="l"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Flexible contracts​.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491605" y="6660010"/>
            <a:ext cx="3150824" cy="35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Competitive Pricing​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1829" y="6679984"/>
            <a:ext cx="496501" cy="40622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"/>
          <a:srcRect b="226"/>
          <a:stretch>
            <a:fillRect/>
          </a:stretch>
        </p:blipFill>
        <p:spPr>
          <a:xfrm>
            <a:off x="6801520" y="3712919"/>
            <a:ext cx="347013" cy="45442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/>
          <a:srcRect b="34"/>
          <a:stretch>
            <a:fillRect/>
          </a:stretch>
        </p:blipFill>
        <p:spPr>
          <a:xfrm>
            <a:off x="1902543" y="6469698"/>
            <a:ext cx="512380" cy="579853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 rot="-5400000">
            <a:off x="1672421" y="3837679"/>
            <a:ext cx="461595" cy="310362"/>
            <a:chOff x="0" y="0"/>
            <a:chExt cx="615460" cy="4138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15442" cy="413766"/>
            </a:xfrm>
            <a:custGeom>
              <a:avLst/>
              <a:gdLst/>
              <a:ahLst/>
              <a:cxnLst/>
              <a:rect l="l" t="t" r="r" b="b"/>
              <a:pathLst>
                <a:path w="615442" h="413766">
                  <a:moveTo>
                    <a:pt x="0" y="0"/>
                  </a:moveTo>
                  <a:lnTo>
                    <a:pt x="307721" y="413766"/>
                  </a:lnTo>
                  <a:lnTo>
                    <a:pt x="615442" y="0"/>
                  </a:lnTo>
                  <a:close/>
                </a:path>
              </a:pathLst>
            </a:custGeom>
            <a:solidFill>
              <a:srgbClr val="88A4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791053" y="4472141"/>
            <a:ext cx="4466302" cy="10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resource turnover rate is less then 10%​.</a:t>
            </a:r>
          </a:p>
          <a:p>
            <a:pPr algn="l">
              <a:lnSpc>
                <a:spcPts val="2685"/>
              </a:lnSpc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 pool (10% of total team count) is reserved for unforeseen cases​.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586234" y="3704913"/>
            <a:ext cx="3763847" cy="39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0"/>
              </a:lnSpc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Stability​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7"/>
          <a:srcRect r="62"/>
          <a:stretch>
            <a:fillRect/>
          </a:stretch>
        </p:blipFill>
        <p:spPr>
          <a:xfrm>
            <a:off x="1832882" y="3702541"/>
            <a:ext cx="556632" cy="5384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25957" y="1217124"/>
            <a:ext cx="8054091" cy="805409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3307" y="429627"/>
            <a:ext cx="100107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CUSTOMER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0327" y="3395473"/>
            <a:ext cx="9087897" cy="48818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86952" y="6981845"/>
            <a:ext cx="189419" cy="2705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06356" y="5592380"/>
            <a:ext cx="189419" cy="2705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5703" y="4944132"/>
            <a:ext cx="189419" cy="2705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856959" y="5126071"/>
            <a:ext cx="189419" cy="270599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11709">
            <a:off x="13987984" y="6176313"/>
            <a:ext cx="6118057" cy="0"/>
          </a:xfrm>
          <a:prstGeom prst="line">
            <a:avLst/>
          </a:prstGeom>
          <a:ln w="19050" cap="rnd">
            <a:solidFill>
              <a:srgbClr val="0A3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rot="16200000">
            <a:off x="-3047696" y="5124450"/>
            <a:ext cx="824867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13" name="TextBox 13"/>
          <p:cNvSpPr txBox="1"/>
          <p:nvPr/>
        </p:nvSpPr>
        <p:spPr>
          <a:xfrm rot="-5392728">
            <a:off x="-252286" y="4967560"/>
            <a:ext cx="1458236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06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97534" y="5081987"/>
            <a:ext cx="189419" cy="27059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4387391" y="7164034"/>
            <a:ext cx="1072977" cy="2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>
                <a:solidFill>
                  <a:srgbClr val="FF1616"/>
                </a:solidFill>
                <a:latin typeface="Muli Bold" panose="00000900000000000000"/>
              </a:rPr>
              <a:t>Australia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87188" y="5491025"/>
            <a:ext cx="919168" cy="2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>
                <a:solidFill>
                  <a:srgbClr val="FF1616"/>
                </a:solidFill>
                <a:latin typeface="Muli Bold" panose="00000900000000000000"/>
              </a:rPr>
              <a:t>Việt Nam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47985" y="4922068"/>
            <a:ext cx="649548" cy="2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>
                <a:solidFill>
                  <a:srgbClr val="FF1616"/>
                </a:solidFill>
                <a:latin typeface="Muli Bold" panose="00000900000000000000"/>
              </a:rPr>
              <a:t>Korea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111947" y="5108312"/>
            <a:ext cx="788817" cy="29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>
                <a:solidFill>
                  <a:srgbClr val="FF1616"/>
                </a:solidFill>
                <a:latin typeface="Muli Bold" panose="00000900000000000000"/>
              </a:rPr>
              <a:t>Japan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67732" y="4796997"/>
            <a:ext cx="1179538" cy="30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 dirty="0">
                <a:solidFill>
                  <a:srgbClr val="FF1616"/>
                </a:solidFill>
                <a:latin typeface="Muli Bold" panose="00000900000000000000"/>
              </a:rPr>
              <a:t>America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b="134"/>
          <a:stretch>
            <a:fillRect/>
          </a:stretch>
        </p:blipFill>
        <p:spPr>
          <a:xfrm rot="5400000">
            <a:off x="1564505" y="4439810"/>
            <a:ext cx="1363883" cy="140606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3254357" y="4394941"/>
            <a:ext cx="4338225" cy="73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745">
                <a:solidFill>
                  <a:srgbClr val="FFFFFF"/>
                </a:solidFill>
                <a:latin typeface="Arimo" panose="020B0604020202020204"/>
              </a:rPr>
              <a:t>100+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54357" y="5237156"/>
            <a:ext cx="4338225" cy="42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1980">
                <a:solidFill>
                  <a:srgbClr val="FFFFFF"/>
                </a:solidFill>
                <a:latin typeface="Arimo" panose="020B0604020202020204"/>
              </a:rPr>
              <a:t>PARTNERS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6"/>
          <a:srcRect b="134"/>
          <a:stretch>
            <a:fillRect/>
          </a:stretch>
        </p:blipFill>
        <p:spPr>
          <a:xfrm rot="5400000">
            <a:off x="1536002" y="2713977"/>
            <a:ext cx="1363883" cy="1406065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229440" y="2760331"/>
            <a:ext cx="4338225" cy="73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745">
                <a:solidFill>
                  <a:srgbClr val="FFFFFF"/>
                </a:solidFill>
                <a:latin typeface="Arimo" panose="020B0604020202020204"/>
              </a:rPr>
              <a:t>300+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229440" y="3604965"/>
            <a:ext cx="4338225" cy="42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1980" dirty="0">
                <a:solidFill>
                  <a:srgbClr val="FFFFFF"/>
                </a:solidFill>
                <a:latin typeface="Arimo" panose="020B0604020202020204"/>
              </a:rPr>
              <a:t>PROJECTS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rcRect b="134"/>
          <a:stretch>
            <a:fillRect/>
          </a:stretch>
        </p:blipFill>
        <p:spPr>
          <a:xfrm rot="5400000">
            <a:off x="1618397" y="6165643"/>
            <a:ext cx="1363883" cy="1406065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3330557" y="6174388"/>
            <a:ext cx="4338225" cy="66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745" dirty="0">
                <a:solidFill>
                  <a:srgbClr val="FFFFFF"/>
                </a:solidFill>
                <a:latin typeface="Arimo" panose="020B0604020202020204"/>
              </a:rPr>
              <a:t>7+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330557" y="7016603"/>
            <a:ext cx="4338225" cy="42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1980">
                <a:solidFill>
                  <a:srgbClr val="FFFFFF"/>
                </a:solidFill>
                <a:latin typeface="Arimo" panose="020B0604020202020204"/>
              </a:rPr>
              <a:t>TARGET MARKETS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 b="134"/>
          <a:stretch>
            <a:fillRect/>
          </a:stretch>
        </p:blipFill>
        <p:spPr>
          <a:xfrm rot="5400000">
            <a:off x="1636838" y="7891757"/>
            <a:ext cx="1345733" cy="138735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330557" y="7937830"/>
            <a:ext cx="4338225" cy="73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5"/>
              </a:lnSpc>
            </a:pPr>
            <a:r>
              <a:rPr lang="en-US" sz="3745">
                <a:solidFill>
                  <a:srgbClr val="FFFFFF"/>
                </a:solidFill>
                <a:latin typeface="Arimo" panose="020B0604020202020204"/>
              </a:rPr>
              <a:t>96%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30557" y="8782464"/>
            <a:ext cx="4338225" cy="42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1980">
                <a:solidFill>
                  <a:srgbClr val="FFFFFF"/>
                </a:solidFill>
                <a:latin typeface="Arimo" panose="020B0604020202020204"/>
              </a:rPr>
              <a:t>SASTISFACTION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31686" y="3030752"/>
            <a:ext cx="772514" cy="77251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95131" y="4769340"/>
            <a:ext cx="902632" cy="74700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/>
          <a:srcRect r="14"/>
          <a:stretch>
            <a:fillRect/>
          </a:stretch>
        </p:blipFill>
        <p:spPr>
          <a:xfrm>
            <a:off x="2007733" y="8168419"/>
            <a:ext cx="772514" cy="79269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12711" y="6434662"/>
            <a:ext cx="975255" cy="975255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12403286" y="-2218323"/>
            <a:ext cx="8801727" cy="2792390"/>
            <a:chOff x="0" y="0"/>
            <a:chExt cx="2318150" cy="73544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18150" cy="735444"/>
            </a:xfrm>
            <a:custGeom>
              <a:avLst/>
              <a:gdLst/>
              <a:ahLst/>
              <a:cxnLst/>
              <a:rect l="l" t="t" r="r" b="b"/>
              <a:pathLst>
                <a:path w="2318150" h="735444">
                  <a:moveTo>
                    <a:pt x="215813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575424"/>
                  </a:lnTo>
                  <a:lnTo>
                    <a:pt x="160020" y="735444"/>
                  </a:lnTo>
                  <a:lnTo>
                    <a:pt x="2158130" y="735444"/>
                  </a:lnTo>
                  <a:lnTo>
                    <a:pt x="2318150" y="575424"/>
                  </a:lnTo>
                  <a:lnTo>
                    <a:pt x="2318150" y="160020"/>
                  </a:lnTo>
                  <a:lnTo>
                    <a:pt x="2158130" y="0"/>
                  </a:lnTo>
                  <a:close/>
                </a:path>
              </a:pathLst>
            </a:custGeom>
            <a:solidFill>
              <a:srgbClr val="F79646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030493" y="-1701747"/>
            <a:ext cx="8801727" cy="2941190"/>
            <a:chOff x="0" y="0"/>
            <a:chExt cx="2318150" cy="77463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318150" cy="774634"/>
            </a:xfrm>
            <a:custGeom>
              <a:avLst/>
              <a:gdLst/>
              <a:ahLst/>
              <a:cxnLst/>
              <a:rect l="l" t="t" r="r" b="b"/>
              <a:pathLst>
                <a:path w="2318150" h="774634">
                  <a:moveTo>
                    <a:pt x="215813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14614"/>
                  </a:lnTo>
                  <a:lnTo>
                    <a:pt x="160020" y="774634"/>
                  </a:lnTo>
                  <a:lnTo>
                    <a:pt x="2158130" y="774634"/>
                  </a:lnTo>
                  <a:lnTo>
                    <a:pt x="2318150" y="614614"/>
                  </a:lnTo>
                  <a:lnTo>
                    <a:pt x="2318150" y="160020"/>
                  </a:lnTo>
                  <a:lnTo>
                    <a:pt x="2158130" y="0"/>
                  </a:lnTo>
                  <a:close/>
                </a:path>
              </a:pathLst>
            </a:custGeom>
            <a:solidFill>
              <a:srgbClr val="F7964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3500" y="25400"/>
              <a:ext cx="6858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42" name="Picture 7">
            <a:extLst>
              <a:ext uri="{FF2B5EF4-FFF2-40B4-BE49-F238E27FC236}">
                <a16:creationId xmlns:a16="http://schemas.microsoft.com/office/drawing/2014/main" id="{B953247F-50A6-9712-D3C7-F16BF38E8E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01065" y="6080735"/>
            <a:ext cx="189419" cy="270599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1491975E-473C-FC29-C435-7C71B5B54627}"/>
              </a:ext>
            </a:extLst>
          </p:cNvPr>
          <p:cNvSpPr txBox="1"/>
          <p:nvPr/>
        </p:nvSpPr>
        <p:spPr>
          <a:xfrm>
            <a:off x="14313094" y="5933600"/>
            <a:ext cx="1587670" cy="30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95"/>
              </a:lnSpc>
            </a:pPr>
            <a:r>
              <a:rPr lang="en-US" sz="1605" dirty="0">
                <a:solidFill>
                  <a:srgbClr val="FF1616"/>
                </a:solidFill>
                <a:latin typeface="Muli Bold" panose="00000900000000000000"/>
              </a:rPr>
              <a:t>Singapore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3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38275" y="723900"/>
            <a:ext cx="10748400" cy="1166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60"/>
              </a:lnSpc>
            </a:pPr>
            <a:r>
              <a:rPr lang="en-US" sz="6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 OFFERING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38275" y="2067175"/>
            <a:ext cx="1204170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80"/>
              </a:lnSpc>
            </a:pPr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Transformation Consulting, Software Development, I.T. Staffing &amp; Sourcing</a:t>
            </a:r>
          </a:p>
        </p:txBody>
      </p:sp>
      <p:sp>
        <p:nvSpPr>
          <p:cNvPr id="5" name="AutoShape 5"/>
          <p:cNvSpPr/>
          <p:nvPr/>
        </p:nvSpPr>
        <p:spPr>
          <a:xfrm rot="16200000">
            <a:off x="-3080081" y="5142865"/>
            <a:ext cx="8248678" cy="0"/>
          </a:xfrm>
          <a:prstGeom prst="line">
            <a:avLst/>
          </a:prstGeom>
          <a:ln w="19050" cap="rnd">
            <a:solidFill>
              <a:srgbClr val="2CE2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7" name="TextBox 7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FFFFFF"/>
                </a:solidFill>
                <a:latin typeface="Inter" panose="020B0502030000000004"/>
              </a:rPr>
              <a:t>07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2847665" y="4097109"/>
            <a:ext cx="3191218" cy="27618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5132124" y="5478036"/>
            <a:ext cx="3191218" cy="276185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138657" y="4348297"/>
            <a:ext cx="2609234" cy="2259479"/>
            <a:chOff x="0" y="0"/>
            <a:chExt cx="3478979" cy="30126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4"/>
              <a:stretch>
                <a:fillRect l="-15751" r="-15753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23115" y="5729224"/>
            <a:ext cx="2609234" cy="2259479"/>
            <a:chOff x="0" y="0"/>
            <a:chExt cx="3478979" cy="30126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5"/>
              <a:stretch>
                <a:fillRect l="-26960" r="-26962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7635166" y="4069128"/>
            <a:ext cx="3191218" cy="2761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9919624" y="5450055"/>
            <a:ext cx="3191218" cy="2761854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926158" y="4320315"/>
            <a:ext cx="2609234" cy="2259479"/>
            <a:chOff x="0" y="0"/>
            <a:chExt cx="3478979" cy="30126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6"/>
              <a:stretch>
                <a:fillRect l="-26974" r="-26976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10616" y="5701242"/>
            <a:ext cx="2609234" cy="2259479"/>
            <a:chOff x="0" y="0"/>
            <a:chExt cx="3478979" cy="30126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7"/>
              <a:stretch>
                <a:fillRect l="-26988" r="-2699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 b="62"/>
          <a:stretch>
            <a:fillRect/>
          </a:stretch>
        </p:blipFill>
        <p:spPr>
          <a:xfrm>
            <a:off x="12426584" y="4069128"/>
            <a:ext cx="3191218" cy="2761854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2717576" y="4320315"/>
            <a:ext cx="2609234" cy="2259479"/>
            <a:chOff x="0" y="0"/>
            <a:chExt cx="3478979" cy="30126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78911" cy="3012694"/>
            </a:xfrm>
            <a:custGeom>
              <a:avLst/>
              <a:gdLst/>
              <a:ahLst/>
              <a:cxnLst/>
              <a:rect l="l" t="t" r="r" b="b"/>
              <a:pathLst>
                <a:path w="3478911" h="3012694">
                  <a:moveTo>
                    <a:pt x="2609215" y="0"/>
                  </a:moveTo>
                  <a:lnTo>
                    <a:pt x="869696" y="0"/>
                  </a:lnTo>
                  <a:lnTo>
                    <a:pt x="0" y="1506347"/>
                  </a:lnTo>
                  <a:lnTo>
                    <a:pt x="869696" y="3012694"/>
                  </a:lnTo>
                  <a:lnTo>
                    <a:pt x="2609215" y="3012694"/>
                  </a:lnTo>
                  <a:lnTo>
                    <a:pt x="3478911" y="1506347"/>
                  </a:lnTo>
                  <a:close/>
                </a:path>
              </a:pathLst>
            </a:custGeom>
            <a:blipFill>
              <a:blip r:embed="rId8"/>
              <a:stretch>
                <a:fillRect l="-14915" r="-14917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991294" y="3247823"/>
            <a:ext cx="3350092" cy="848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Website-Mobile app Outsourcing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83361" y="8601825"/>
            <a:ext cx="2888700" cy="84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resource and staff outsourcing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86404" y="3338497"/>
            <a:ext cx="2888700" cy="39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1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IoT System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70862" y="8573859"/>
            <a:ext cx="2888700" cy="42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100">
                <a:solidFill>
                  <a:srgbClr val="FFFFFF"/>
                </a:solidFill>
                <a:latin typeface="Arimo" panose="020B0604020202020204"/>
              </a:rPr>
              <a:t>Digital Transformation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47100" y="3367072"/>
            <a:ext cx="3350100" cy="40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Cosulting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 Solutions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50766" y="1362041"/>
            <a:ext cx="452447" cy="304211"/>
            <a:chOff x="0" y="0"/>
            <a:chExt cx="603263" cy="405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250" cy="405638"/>
            </a:xfrm>
            <a:custGeom>
              <a:avLst/>
              <a:gdLst/>
              <a:ahLst/>
              <a:cxnLst/>
              <a:rect l="l" t="t" r="r" b="b"/>
              <a:pathLst>
                <a:path w="603250" h="405638">
                  <a:moveTo>
                    <a:pt x="0" y="0"/>
                  </a:moveTo>
                  <a:lnTo>
                    <a:pt x="301625" y="405638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rgbClr val="0A3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7661" y="1386962"/>
            <a:ext cx="310896" cy="2543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86166" y="571489"/>
            <a:ext cx="89532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 dirty="0">
                <a:solidFill>
                  <a:srgbClr val="0A3A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CUSTOMERS</a:t>
            </a:r>
          </a:p>
        </p:txBody>
      </p:sp>
      <p:sp>
        <p:nvSpPr>
          <p:cNvPr id="14" name="AutoShape 14"/>
          <p:cNvSpPr/>
          <p:nvPr/>
        </p:nvSpPr>
        <p:spPr>
          <a:xfrm rot="16200000">
            <a:off x="-3101671" y="5142230"/>
            <a:ext cx="8248678" cy="0"/>
          </a:xfrm>
          <a:prstGeom prst="line">
            <a:avLst/>
          </a:prstGeom>
          <a:ln w="19050" cap="rnd">
            <a:solidFill>
              <a:srgbClr val="0A3AB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r="3871"/>
          <a:stretch>
            <a:fillRect/>
          </a:stretch>
        </p:blipFill>
        <p:spPr>
          <a:xfrm>
            <a:off x="7648536" y="6081289"/>
            <a:ext cx="2416280" cy="1229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32324" y="6455729"/>
            <a:ext cx="1983077" cy="15123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95927" y="5705417"/>
            <a:ext cx="2459503" cy="170976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45610" y="8129700"/>
            <a:ext cx="2866397" cy="205515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rcRect b="526"/>
          <a:stretch>
            <a:fillRect/>
          </a:stretch>
        </p:blipFill>
        <p:spPr>
          <a:xfrm>
            <a:off x="1786166" y="8215171"/>
            <a:ext cx="2023347" cy="11330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 b="570"/>
          <a:stretch>
            <a:fillRect/>
          </a:stretch>
        </p:blipFill>
        <p:spPr>
          <a:xfrm>
            <a:off x="5583928" y="2465709"/>
            <a:ext cx="6469857" cy="1365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411199" y="8709027"/>
            <a:ext cx="3393319" cy="59383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77395" y="3570029"/>
            <a:ext cx="2596017" cy="13051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188003" y="5992073"/>
            <a:ext cx="2502782" cy="140781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/>
          <a:srcRect b="159"/>
          <a:stretch>
            <a:fillRect/>
          </a:stretch>
        </p:blipFill>
        <p:spPr>
          <a:xfrm>
            <a:off x="1406052" y="2227227"/>
            <a:ext cx="3621423" cy="189219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4"/>
          <a:srcRect b="145"/>
          <a:stretch>
            <a:fillRect/>
          </a:stretch>
        </p:blipFill>
        <p:spPr>
          <a:xfrm>
            <a:off x="6491434" y="3598190"/>
            <a:ext cx="5005908" cy="2857539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 rot="-5400000">
            <a:off x="-1268396" y="2597435"/>
            <a:ext cx="3487354" cy="3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5"/>
              </a:lnSpc>
            </a:pPr>
            <a:r>
              <a:rPr lang="en-US" sz="1600">
                <a:solidFill>
                  <a:srgbClr val="0A3AB3"/>
                </a:solidFill>
                <a:latin typeface="Inter" panose="020B0502030000000004"/>
              </a:rPr>
              <a:t>https://tinasoft.vn/</a:t>
            </a:r>
          </a:p>
        </p:txBody>
      </p:sp>
      <p:sp>
        <p:nvSpPr>
          <p:cNvPr id="34" name="TextBox 34"/>
          <p:cNvSpPr txBox="1"/>
          <p:nvPr/>
        </p:nvSpPr>
        <p:spPr>
          <a:xfrm rot="-5392728">
            <a:off x="-271209" y="4986443"/>
            <a:ext cx="1458236" cy="3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600">
                <a:solidFill>
                  <a:srgbClr val="0A3AB3"/>
                </a:solidFill>
                <a:latin typeface="Inter" panose="020B0502030000000004"/>
              </a:rPr>
              <a:t>09</a:t>
            </a:r>
          </a:p>
        </p:txBody>
      </p:sp>
      <p:pic>
        <p:nvPicPr>
          <p:cNvPr id="1032" name="Picture 8" descr="Samsung Logo PNG Transparent &amp; SVG Vector - Freebie Supply">
            <a:extLst>
              <a:ext uri="{FF2B5EF4-FFF2-40B4-BE49-F238E27FC236}">
                <a16:creationId xmlns:a16="http://schemas.microsoft.com/office/drawing/2014/main" id="{C2AAD71F-D10F-E700-273A-DF7939B31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359" y="4054838"/>
            <a:ext cx="3189177" cy="31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nk logo with white text&#10;&#10;Description automatically generated">
            <a:extLst>
              <a:ext uri="{FF2B5EF4-FFF2-40B4-BE49-F238E27FC236}">
                <a16:creationId xmlns:a16="http://schemas.microsoft.com/office/drawing/2014/main" id="{7B78E5FF-90C3-6F88-0035-2F934EA43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84" y="3940209"/>
            <a:ext cx="2579222" cy="2579222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BDDB78F-20A6-66D0-A41C-206812ACF3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29" y="3955396"/>
            <a:ext cx="2143125" cy="2143125"/>
          </a:xfrm>
          <a:prstGeom prst="rect">
            <a:avLst/>
          </a:prstGeom>
        </p:spPr>
      </p:pic>
      <p:pic>
        <p:nvPicPr>
          <p:cNvPr id="13" name="Picture 12" descr="A black and yellow rectangular sign&#10;&#10;Description automatically generated">
            <a:extLst>
              <a:ext uri="{FF2B5EF4-FFF2-40B4-BE49-F238E27FC236}">
                <a16:creationId xmlns:a16="http://schemas.microsoft.com/office/drawing/2014/main" id="{AAF67CE5-AA5C-E28F-B44E-F57E1BE67C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39" y="5662014"/>
            <a:ext cx="2457740" cy="2457740"/>
          </a:xfrm>
          <a:prstGeom prst="rect">
            <a:avLst/>
          </a:prstGeom>
        </p:spPr>
      </p:pic>
      <p:pic>
        <p:nvPicPr>
          <p:cNvPr id="16" name="Picture 15" descr="A blue and green x&#10;&#10;Description automatically generated">
            <a:extLst>
              <a:ext uri="{FF2B5EF4-FFF2-40B4-BE49-F238E27FC236}">
                <a16:creationId xmlns:a16="http://schemas.microsoft.com/office/drawing/2014/main" id="{F58806A0-F832-33D1-C5D0-2C650767A5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20" y="8523190"/>
            <a:ext cx="2356141" cy="1052410"/>
          </a:xfrm>
          <a:prstGeom prst="rect">
            <a:avLst/>
          </a:prstGeom>
        </p:spPr>
      </p:pic>
      <p:pic>
        <p:nvPicPr>
          <p:cNvPr id="25" name="Picture 24" descr="A logo with blue and orange colors&#10;&#10;Description automatically generated">
            <a:extLst>
              <a:ext uri="{FF2B5EF4-FFF2-40B4-BE49-F238E27FC236}">
                <a16:creationId xmlns:a16="http://schemas.microsoft.com/office/drawing/2014/main" id="{016F69CC-9E22-7E3F-60A3-8BCFF63903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8523190"/>
            <a:ext cx="2459503" cy="1154767"/>
          </a:xfrm>
          <a:prstGeom prst="rect">
            <a:avLst/>
          </a:prstGeom>
        </p:spPr>
      </p:pic>
      <p:pic>
        <p:nvPicPr>
          <p:cNvPr id="36" name="Picture 35" descr="A close-up of a logo&#10;&#10;Description automatically generated">
            <a:extLst>
              <a:ext uri="{FF2B5EF4-FFF2-40B4-BE49-F238E27FC236}">
                <a16:creationId xmlns:a16="http://schemas.microsoft.com/office/drawing/2014/main" id="{DAD94D6D-A14D-4749-3580-878D63C3AB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317" y="7320075"/>
            <a:ext cx="2649785" cy="1516712"/>
          </a:xfrm>
          <a:prstGeom prst="rect">
            <a:avLst/>
          </a:prstGeom>
        </p:spPr>
      </p:pic>
      <p:pic>
        <p:nvPicPr>
          <p:cNvPr id="38" name="Picture 37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A611AF70-52A8-0F83-6A17-77CE1B11A6B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006" y="4040192"/>
            <a:ext cx="2143125" cy="2143125"/>
          </a:xfrm>
          <a:prstGeom prst="rect">
            <a:avLst/>
          </a:prstGeom>
        </p:spPr>
      </p:pic>
      <p:pic>
        <p:nvPicPr>
          <p:cNvPr id="40" name="Picture 39" descr="A green triangle with a circle and a dot&#10;&#10;Description automatically generated">
            <a:extLst>
              <a:ext uri="{FF2B5EF4-FFF2-40B4-BE49-F238E27FC236}">
                <a16:creationId xmlns:a16="http://schemas.microsoft.com/office/drawing/2014/main" id="{40A11806-9851-A31F-0C9F-827FB67643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273" y="4368015"/>
            <a:ext cx="1365563" cy="1365563"/>
          </a:xfrm>
          <a:prstGeom prst="rect">
            <a:avLst/>
          </a:prstGeom>
        </p:spPr>
      </p:pic>
      <p:pic>
        <p:nvPicPr>
          <p:cNvPr id="42" name="Picture 41" descr="A logo with blue letters&#10;&#10;Description automatically generated">
            <a:extLst>
              <a:ext uri="{FF2B5EF4-FFF2-40B4-BE49-F238E27FC236}">
                <a16:creationId xmlns:a16="http://schemas.microsoft.com/office/drawing/2014/main" id="{5DD700FB-C64C-461D-184F-6EB6E1F50F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892" y="1596868"/>
            <a:ext cx="2502776" cy="25027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7231</TotalTime>
  <Words>888</Words>
  <Application>Microsoft Office PowerPoint</Application>
  <PresentationFormat>Custom</PresentationFormat>
  <Paragraphs>185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Open Sans</vt:lpstr>
      <vt:lpstr>Arial</vt:lpstr>
      <vt:lpstr>Arimo</vt:lpstr>
      <vt:lpstr>Public Sans Bold</vt:lpstr>
      <vt:lpstr>Montserrat Classic Bold</vt:lpstr>
      <vt:lpstr>Times New Roman</vt:lpstr>
      <vt:lpstr>Muli Bold</vt:lpstr>
      <vt:lpstr>Calibri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Tina EN Profile update 1-3.pptx</dc:title>
  <dc:creator>Admin</dc:creator>
  <cp:lastModifiedBy>Nguyen Quoc Uy</cp:lastModifiedBy>
  <cp:revision>4</cp:revision>
  <dcterms:created xsi:type="dcterms:W3CDTF">2023-03-27T09:47:58Z</dcterms:created>
  <dcterms:modified xsi:type="dcterms:W3CDTF">2024-03-02T09:44:53Z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1033-4.9.0.7859</vt:lpwstr>
  </property>
</Properties>
</file>